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57"/>
  </p:notesMasterIdLst>
  <p:handoutMasterIdLst>
    <p:handoutMasterId r:id="rId58"/>
  </p:handoutMasterIdLst>
  <p:sldIdLst>
    <p:sldId id="256" r:id="rId2"/>
    <p:sldId id="553" r:id="rId3"/>
    <p:sldId id="483" r:id="rId4"/>
    <p:sldId id="479" r:id="rId5"/>
    <p:sldId id="490" r:id="rId6"/>
    <p:sldId id="492" r:id="rId7"/>
    <p:sldId id="485" r:id="rId8"/>
    <p:sldId id="480" r:id="rId9"/>
    <p:sldId id="491" r:id="rId10"/>
    <p:sldId id="493" r:id="rId11"/>
    <p:sldId id="496" r:id="rId12"/>
    <p:sldId id="481" r:id="rId13"/>
    <p:sldId id="482" r:id="rId14"/>
    <p:sldId id="494" r:id="rId15"/>
    <p:sldId id="495" r:id="rId16"/>
    <p:sldId id="507" r:id="rId17"/>
    <p:sldId id="497" r:id="rId18"/>
    <p:sldId id="535" r:id="rId19"/>
    <p:sldId id="536" r:id="rId20"/>
    <p:sldId id="517" r:id="rId21"/>
    <p:sldId id="556" r:id="rId22"/>
    <p:sldId id="518" r:id="rId23"/>
    <p:sldId id="516" r:id="rId24"/>
    <p:sldId id="537" r:id="rId25"/>
    <p:sldId id="538" r:id="rId26"/>
    <p:sldId id="539" r:id="rId27"/>
    <p:sldId id="545" r:id="rId28"/>
    <p:sldId id="544" r:id="rId29"/>
    <p:sldId id="488" r:id="rId30"/>
    <p:sldId id="555" r:id="rId31"/>
    <p:sldId id="542" r:id="rId32"/>
    <p:sldId id="540" r:id="rId33"/>
    <p:sldId id="541" r:id="rId34"/>
    <p:sldId id="546" r:id="rId35"/>
    <p:sldId id="550" r:id="rId36"/>
    <p:sldId id="549" r:id="rId37"/>
    <p:sldId id="498" r:id="rId38"/>
    <p:sldId id="499" r:id="rId39"/>
    <p:sldId id="500" r:id="rId40"/>
    <p:sldId id="552" r:id="rId41"/>
    <p:sldId id="554" r:id="rId42"/>
    <p:sldId id="504" r:id="rId43"/>
    <p:sldId id="528" r:id="rId44"/>
    <p:sldId id="505" r:id="rId45"/>
    <p:sldId id="530" r:id="rId46"/>
    <p:sldId id="501" r:id="rId47"/>
    <p:sldId id="502" r:id="rId48"/>
    <p:sldId id="559" r:id="rId49"/>
    <p:sldId id="532" r:id="rId50"/>
    <p:sldId id="558" r:id="rId51"/>
    <p:sldId id="513" r:id="rId52"/>
    <p:sldId id="514" r:id="rId53"/>
    <p:sldId id="520" r:id="rId54"/>
    <p:sldId id="522" r:id="rId55"/>
    <p:sldId id="509" r:id="rId56"/>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20" y="4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152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smtClean="0"/>
              <a:t>arossman@calpoly.edu</a:t>
            </a:r>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6297D192-78F2-4ADC-A475-8AE159164F22}" type="datetime1">
              <a:rPr lang="en-US" smtClean="0"/>
              <a:t>7/28/2019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r>
              <a:rPr lang="en-US" smtClean="0"/>
              <a:t>www.amstat.org/education/gaise</a:t>
            </a:r>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E3A0C843-CD90-48DF-A29F-91F7EFC30E95}" type="slidenum">
              <a:rPr lang="en-US" smtClean="0"/>
              <a:t>‹#›</a:t>
            </a:fld>
            <a:endParaRPr lang="en-US"/>
          </a:p>
        </p:txBody>
      </p:sp>
    </p:spTree>
    <p:extLst>
      <p:ext uri="{BB962C8B-B14F-4D97-AF65-F5344CB8AC3E}">
        <p14:creationId xmlns:p14="http://schemas.microsoft.com/office/powerpoint/2010/main" val="306612910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atin typeface="Arial" charset="0"/>
              </a:defRPr>
            </a:lvl1pPr>
          </a:lstStyle>
          <a:p>
            <a:pPr>
              <a:defRPr/>
            </a:pPr>
            <a:r>
              <a:rPr lang="en-US" smtClean="0"/>
              <a:t>arossman@calpoly.edu</a:t>
            </a: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atin typeface="Arial" charset="0"/>
              </a:defRPr>
            </a:lvl1pPr>
          </a:lstStyle>
          <a:p>
            <a:pPr>
              <a:defRPr/>
            </a:pPr>
            <a:fld id="{52682787-D7E9-41FF-9721-2B6F2D96985E}" type="datetime1">
              <a:rPr lang="en-US" smtClean="0"/>
              <a:t>7/28/2019</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atin typeface="Arial" charset="0"/>
              </a:defRPr>
            </a:lvl1pPr>
          </a:lstStyle>
          <a:p>
            <a:pPr>
              <a:defRPr/>
            </a:pPr>
            <a:r>
              <a:rPr lang="en-US" smtClean="0"/>
              <a:t>www.amstat.org/education/gaise</a:t>
            </a: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atin typeface="Arial" charset="0"/>
              </a:defRPr>
            </a:lvl1pPr>
          </a:lstStyle>
          <a:p>
            <a:pPr>
              <a:defRPr/>
            </a:pPr>
            <a:fld id="{875748A4-B103-45FF-A007-287BD7F36419}" type="slidenum">
              <a:rPr lang="en-US"/>
              <a:pPr>
                <a:defRPr/>
              </a:pPr>
              <a:t>‹#›</a:t>
            </a:fld>
            <a:endParaRPr lang="en-US"/>
          </a:p>
        </p:txBody>
      </p:sp>
    </p:spTree>
    <p:extLst>
      <p:ext uri="{BB962C8B-B14F-4D97-AF65-F5344CB8AC3E}">
        <p14:creationId xmlns:p14="http://schemas.microsoft.com/office/powerpoint/2010/main" val="1341900844"/>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75748A4-B103-45FF-A007-287BD7F36419}" type="slidenum">
              <a:rPr lang="en-US" smtClean="0"/>
              <a:pPr>
                <a:defRPr/>
              </a:pPr>
              <a:t>1</a:t>
            </a:fld>
            <a:endParaRPr lang="en-US"/>
          </a:p>
        </p:txBody>
      </p:sp>
      <p:sp>
        <p:nvSpPr>
          <p:cNvPr id="7" name="Date Placeholder 6"/>
          <p:cNvSpPr>
            <a:spLocks noGrp="1"/>
          </p:cNvSpPr>
          <p:nvPr>
            <p:ph type="dt" idx="13"/>
          </p:nvPr>
        </p:nvSpPr>
        <p:spPr/>
        <p:txBody>
          <a:bodyPr/>
          <a:lstStyle/>
          <a:p>
            <a:pPr>
              <a:defRPr/>
            </a:pPr>
            <a:fld id="{F2445894-929F-4388-A0EB-A9C47985688D}" type="datetime1">
              <a:rPr lang="en-US" smtClean="0"/>
              <a:t>7/28/2019</a:t>
            </a:fld>
            <a:endParaRPr lang="en-US"/>
          </a:p>
        </p:txBody>
      </p:sp>
    </p:spTree>
    <p:extLst>
      <p:ext uri="{BB962C8B-B14F-4D97-AF65-F5344CB8AC3E}">
        <p14:creationId xmlns:p14="http://schemas.microsoft.com/office/powerpoint/2010/main" val="480861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sz="1800">
              <a:latin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en-US" sz="1800">
              <a:latin typeface="Arial" charset="0"/>
            </a:endParaRPr>
          </a:p>
        </p:txBody>
      </p:sp>
      <p:sp>
        <p:nvSpPr>
          <p:cNvPr id="16386"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1638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r>
              <a:rPr lang="en-US" altLang="en-US" smtClean="0"/>
              <a:t>Rossman</a:t>
            </a: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r>
              <a:rPr lang="en-US" altLang="en-US" smtClean="0"/>
              <a:t>JSM 2019</a:t>
            </a:r>
            <a:endParaRPr lang="en-US" altLang="en-US"/>
          </a:p>
        </p:txBody>
      </p:sp>
      <p:sp>
        <p:nvSpPr>
          <p:cNvPr id="8" name="Rectangle 6"/>
          <p:cNvSpPr>
            <a:spLocks noGrp="1" noChangeArrowheads="1"/>
          </p:cNvSpPr>
          <p:nvPr>
            <p:ph type="sldNum" sz="quarter" idx="12"/>
          </p:nvPr>
        </p:nvSpPr>
        <p:spPr/>
        <p:txBody>
          <a:bodyPr/>
          <a:lstStyle>
            <a:lvl1pPr>
              <a:defRPr/>
            </a:lvl1pPr>
          </a:lstStyle>
          <a:p>
            <a:pPr>
              <a:defRPr/>
            </a:pPr>
            <a:fld id="{6F0DA6ED-8A5F-4536-86EB-1D442657FF32}" type="slidenum">
              <a:rPr lang="en-US" altLang="en-US"/>
              <a:pPr>
                <a:defRPr/>
              </a:pPr>
              <a:t>‹#›</a:t>
            </a:fld>
            <a:endParaRPr lang="en-US" altLang="en-US"/>
          </a:p>
        </p:txBody>
      </p:sp>
    </p:spTree>
    <p:extLst>
      <p:ext uri="{BB962C8B-B14F-4D97-AF65-F5344CB8AC3E}">
        <p14:creationId xmlns:p14="http://schemas.microsoft.com/office/powerpoint/2010/main" val="3043933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18C9A65-CAE6-434E-B465-DBBA5BA6FFBF}" type="slidenum">
              <a:rPr lang="en-US" altLang="en-US"/>
              <a:pPr>
                <a:defRPr/>
              </a:pPr>
              <a:t>‹#›</a:t>
            </a:fld>
            <a:endParaRPr lang="en-US" altLang="en-US"/>
          </a:p>
        </p:txBody>
      </p:sp>
    </p:spTree>
    <p:extLst>
      <p:ext uri="{BB962C8B-B14F-4D97-AF65-F5344CB8AC3E}">
        <p14:creationId xmlns:p14="http://schemas.microsoft.com/office/powerpoint/2010/main" val="2000815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29B7F8B-A36E-482A-95DA-95AA3C8547C0}" type="slidenum">
              <a:rPr lang="en-US" altLang="en-US"/>
              <a:pPr>
                <a:defRPr/>
              </a:pPr>
              <a:t>‹#›</a:t>
            </a:fld>
            <a:endParaRPr lang="en-US" altLang="en-US"/>
          </a:p>
        </p:txBody>
      </p:sp>
    </p:spTree>
    <p:extLst>
      <p:ext uri="{BB962C8B-B14F-4D97-AF65-F5344CB8AC3E}">
        <p14:creationId xmlns:p14="http://schemas.microsoft.com/office/powerpoint/2010/main" val="347948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539228F-BDF3-44E0-8FD3-CF8DF84E38D0}" type="slidenum">
              <a:rPr lang="en-US" altLang="en-US"/>
              <a:pPr>
                <a:defRPr/>
              </a:pPr>
              <a:t>‹#›</a:t>
            </a:fld>
            <a:endParaRPr lang="en-US" altLang="en-US"/>
          </a:p>
        </p:txBody>
      </p:sp>
    </p:spTree>
    <p:extLst>
      <p:ext uri="{BB962C8B-B14F-4D97-AF65-F5344CB8AC3E}">
        <p14:creationId xmlns:p14="http://schemas.microsoft.com/office/powerpoint/2010/main" val="399493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AC60619A-864E-4332-A515-0377B6B5D5EE}" type="slidenum">
              <a:rPr lang="en-US" altLang="en-US"/>
              <a:pPr>
                <a:defRPr/>
              </a:pPr>
              <a:t>‹#›</a:t>
            </a:fld>
            <a:endParaRPr lang="en-US" altLang="en-US"/>
          </a:p>
        </p:txBody>
      </p:sp>
    </p:spTree>
    <p:extLst>
      <p:ext uri="{BB962C8B-B14F-4D97-AF65-F5344CB8AC3E}">
        <p14:creationId xmlns:p14="http://schemas.microsoft.com/office/powerpoint/2010/main" val="4002271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D63DE30D-D9CE-40F1-A9D2-9C30340EF160}" type="slidenum">
              <a:rPr lang="en-US" altLang="en-US"/>
              <a:pPr>
                <a:defRPr/>
              </a:pPr>
              <a:t>‹#›</a:t>
            </a:fld>
            <a:endParaRPr lang="en-US" altLang="en-US"/>
          </a:p>
        </p:txBody>
      </p:sp>
    </p:spTree>
    <p:extLst>
      <p:ext uri="{BB962C8B-B14F-4D97-AF65-F5344CB8AC3E}">
        <p14:creationId xmlns:p14="http://schemas.microsoft.com/office/powerpoint/2010/main" val="1989525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3A2C338C-A87A-4B5E-BC76-80B262109B19}" type="slidenum">
              <a:rPr lang="en-US" altLang="en-US"/>
              <a:pPr>
                <a:defRPr/>
              </a:pPr>
              <a:t>‹#›</a:t>
            </a:fld>
            <a:endParaRPr lang="en-US" altLang="en-US"/>
          </a:p>
        </p:txBody>
      </p:sp>
    </p:spTree>
    <p:extLst>
      <p:ext uri="{BB962C8B-B14F-4D97-AF65-F5344CB8AC3E}">
        <p14:creationId xmlns:p14="http://schemas.microsoft.com/office/powerpoint/2010/main" val="2757273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098E500-59FD-4E9F-B46E-62B835992236}" type="slidenum">
              <a:rPr lang="en-US" altLang="en-US"/>
              <a:pPr>
                <a:defRPr/>
              </a:pPr>
              <a:t>‹#›</a:t>
            </a:fld>
            <a:endParaRPr lang="en-US" altLang="en-US"/>
          </a:p>
        </p:txBody>
      </p:sp>
    </p:spTree>
    <p:extLst>
      <p:ext uri="{BB962C8B-B14F-4D97-AF65-F5344CB8AC3E}">
        <p14:creationId xmlns:p14="http://schemas.microsoft.com/office/powerpoint/2010/main" val="2965277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DBA27AE8-D682-4B9D-9B76-7B39E983974A}" type="slidenum">
              <a:rPr lang="en-US" altLang="en-US"/>
              <a:pPr>
                <a:defRPr/>
              </a:pPr>
              <a:t>‹#›</a:t>
            </a:fld>
            <a:endParaRPr lang="en-US" altLang="en-US"/>
          </a:p>
        </p:txBody>
      </p:sp>
    </p:spTree>
    <p:extLst>
      <p:ext uri="{BB962C8B-B14F-4D97-AF65-F5344CB8AC3E}">
        <p14:creationId xmlns:p14="http://schemas.microsoft.com/office/powerpoint/2010/main" val="106129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A87E59F-2677-4121-ABE1-A0706B8D0387}" type="slidenum">
              <a:rPr lang="en-US" altLang="en-US"/>
              <a:pPr>
                <a:defRPr/>
              </a:pPr>
              <a:t>‹#›</a:t>
            </a:fld>
            <a:endParaRPr lang="en-US" altLang="en-US"/>
          </a:p>
        </p:txBody>
      </p:sp>
    </p:spTree>
    <p:extLst>
      <p:ext uri="{BB962C8B-B14F-4D97-AF65-F5344CB8AC3E}">
        <p14:creationId xmlns:p14="http://schemas.microsoft.com/office/powerpoint/2010/main" val="683803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Rossman</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JSM 2019</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77D5956-C4EB-474F-8F7B-2E74AEA5B242}" type="slidenum">
              <a:rPr lang="en-US" altLang="en-US"/>
              <a:pPr>
                <a:defRPr/>
              </a:pPr>
              <a:t>‹#›</a:t>
            </a:fld>
            <a:endParaRPr lang="en-US" altLang="en-US"/>
          </a:p>
        </p:txBody>
      </p:sp>
    </p:spTree>
    <p:extLst>
      <p:ext uri="{BB962C8B-B14F-4D97-AF65-F5344CB8AC3E}">
        <p14:creationId xmlns:p14="http://schemas.microsoft.com/office/powerpoint/2010/main" val="266637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364"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r>
              <a:rPr lang="en-US" altLang="en-US" smtClean="0"/>
              <a:t>Rossman</a:t>
            </a:r>
            <a:endParaRPr lang="en-US" altLang="en-US"/>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r>
              <a:rPr lang="en-US" altLang="en-US" smtClean="0"/>
              <a:t>JSM 2019</a:t>
            </a:r>
            <a:endParaRPr lang="en-US" altLang="en-US"/>
          </a:p>
        </p:txBody>
      </p:sp>
      <p:sp>
        <p:nvSpPr>
          <p:cNvPr id="15366"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FAB56BD1-834D-4B43-99EF-D518F64B84B1}" type="slidenum">
              <a:rPr lang="en-US" altLang="en-US"/>
              <a:pPr>
                <a:defRPr/>
              </a:pPr>
              <a:t>‹#›</a:t>
            </a:fld>
            <a:endParaRPr lang="en-US" altLang="en-US"/>
          </a:p>
        </p:txBody>
      </p:sp>
      <p:sp>
        <p:nvSpPr>
          <p:cNvPr id="15367"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sz="1800">
              <a:latin typeface="Arial" charset="0"/>
            </a:endParaRPr>
          </a:p>
        </p:txBody>
      </p:sp>
      <p:sp>
        <p:nvSpPr>
          <p:cNvPr id="15368"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en-US" sz="1800">
              <a:latin typeface="Arial" charset="0"/>
            </a:endParaRPr>
          </a:p>
        </p:txBody>
      </p:sp>
    </p:spTree>
  </p:cSld>
  <p:clrMap bg1="lt1" tx1="dk1" bg2="lt2" tx2="dk2" accent1="accent1" accent2="accent2" accent3="accent3" accent4="accent4" accent5="accent5" accent6="accent6" hlink="hlink" folHlink="folHlink"/>
  <p:sldLayoutIdLst>
    <p:sldLayoutId id="2147483711"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iming>
    <p:tnLst>
      <p:par>
        <p:cTn id="1" dur="indefinite" restart="never" nodeType="tmRoot"/>
      </p:par>
    </p:tnLst>
  </p:timing>
  <p:hf hdr="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rossman@calpoly.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askgoodquestions.blo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ourworldindata.org/" TargetMode="External"/><Relationship Id="rId2" Type="http://schemas.openxmlformats.org/officeDocument/2006/relationships/hyperlink" Target="http://www.gapminder.org/" TargetMode="External"/><Relationship Id="rId1" Type="http://schemas.openxmlformats.org/officeDocument/2006/relationships/slideLayout" Target="../slideLayouts/slideLayout2.xml"/><Relationship Id="rId4" Type="http://schemas.openxmlformats.org/officeDocument/2006/relationships/hyperlink" Target="https://humanprogress.org/"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arossman@calpoly.edu" TargetMode="External"/><Relationship Id="rId2" Type="http://schemas.openxmlformats.org/officeDocument/2006/relationships/hyperlink" Target="https://askgoodquestions.blo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85800" y="1371600"/>
            <a:ext cx="7696200" cy="1752600"/>
          </a:xfrm>
        </p:spPr>
        <p:txBody>
          <a:bodyPr/>
          <a:lstStyle/>
          <a:p>
            <a:pPr eaLnBrk="1" hangingPunct="1"/>
            <a:r>
              <a:rPr lang="en-US" sz="4800" dirty="0" smtClean="0"/>
              <a:t>Emphasizing Human Progress</a:t>
            </a:r>
            <a:r>
              <a:rPr lang="en-US" sz="4800" dirty="0"/>
              <a:t/>
            </a:r>
            <a:br>
              <a:rPr lang="en-US" sz="4800" dirty="0"/>
            </a:br>
            <a:endParaRPr lang="en-US" sz="4800" dirty="0" smtClean="0"/>
          </a:p>
        </p:txBody>
      </p:sp>
      <p:sp>
        <p:nvSpPr>
          <p:cNvPr id="8195" name="Rectangle 3"/>
          <p:cNvSpPr>
            <a:spLocks noGrp="1" noChangeArrowheads="1"/>
          </p:cNvSpPr>
          <p:nvPr>
            <p:ph type="subTitle" idx="1"/>
          </p:nvPr>
        </p:nvSpPr>
        <p:spPr>
          <a:xfrm>
            <a:off x="1905000" y="3962400"/>
            <a:ext cx="6477000" cy="2209800"/>
          </a:xfrm>
        </p:spPr>
        <p:txBody>
          <a:bodyPr/>
          <a:lstStyle/>
          <a:p>
            <a:pPr eaLnBrk="1" hangingPunct="1"/>
            <a:r>
              <a:rPr lang="en-US" sz="2600" dirty="0" smtClean="0"/>
              <a:t>Allan Rossman</a:t>
            </a:r>
          </a:p>
          <a:p>
            <a:pPr eaLnBrk="1" hangingPunct="1"/>
            <a:r>
              <a:rPr lang="en-US" sz="2600" dirty="0" smtClean="0"/>
              <a:t>Department of Statistics</a:t>
            </a:r>
          </a:p>
          <a:p>
            <a:pPr eaLnBrk="1" hangingPunct="1"/>
            <a:r>
              <a:rPr lang="en-US" sz="2600" dirty="0" smtClean="0"/>
              <a:t>Cal Poly – San Luis Obispo</a:t>
            </a:r>
          </a:p>
          <a:p>
            <a:pPr eaLnBrk="1" hangingPunct="1"/>
            <a:r>
              <a:rPr lang="en-US" sz="2600" dirty="0" smtClean="0">
                <a:hlinkClick r:id="rId3"/>
              </a:rPr>
              <a:t>arossman@calpoly.edu</a:t>
            </a:r>
            <a:endParaRPr lang="en-US" sz="2600" dirty="0" smtClean="0"/>
          </a:p>
          <a:p>
            <a:pPr eaLnBrk="1" hangingPunct="1"/>
            <a:r>
              <a:rPr lang="en-US" sz="2600" dirty="0" smtClean="0">
                <a:hlinkClick r:id="rId4"/>
              </a:rPr>
              <a:t>https://askgoodquestions.blog</a:t>
            </a:r>
            <a:endParaRPr lang="en-US" sz="2600"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534400" cy="4530725"/>
          </a:xfrm>
        </p:spPr>
        <p:txBody>
          <a:bodyPr/>
          <a:lstStyle/>
          <a:p>
            <a:r>
              <a:rPr lang="en-US" sz="3600" dirty="0" smtClean="0"/>
              <a:t>Background</a:t>
            </a:r>
          </a:p>
          <a:p>
            <a:pPr lvl="1"/>
            <a:r>
              <a:rPr lang="en-US" sz="3200" dirty="0" smtClean="0"/>
              <a:t>Quotes, questions, inspirations</a:t>
            </a:r>
          </a:p>
          <a:p>
            <a:r>
              <a:rPr lang="en-US" sz="3600" dirty="0" smtClean="0"/>
              <a:t>Graphs (lots of graphs)</a:t>
            </a:r>
          </a:p>
          <a:p>
            <a:r>
              <a:rPr lang="en-US" sz="3600" dirty="0" smtClean="0"/>
              <a:t>Take-home message</a:t>
            </a:r>
          </a:p>
          <a:p>
            <a:r>
              <a:rPr lang="en-US" sz="3600" dirty="0" smtClean="0"/>
              <a:t>Class examples</a:t>
            </a:r>
          </a:p>
          <a:p>
            <a:r>
              <a:rPr lang="en-US" sz="3600" dirty="0" smtClean="0"/>
              <a:t>Conclusion</a:t>
            </a:r>
          </a:p>
          <a:p>
            <a:pPr lvl="1"/>
            <a:r>
              <a:rPr lang="en-US" sz="3200" dirty="0" smtClean="0"/>
              <a:t>Criticisms, resources, quote</a:t>
            </a:r>
            <a:endParaRPr lang="en-US" sz="32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a:t>
            </a:fld>
            <a:endParaRPr lang="en-US" altLang="en-US"/>
          </a:p>
        </p:txBody>
      </p:sp>
    </p:spTree>
    <p:extLst>
      <p:ext uri="{BB962C8B-B14F-4D97-AF65-F5344CB8AC3E}">
        <p14:creationId xmlns:p14="http://schemas.microsoft.com/office/powerpoint/2010/main" val="3785513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a:t>
            </a:r>
            <a:endParaRPr lang="en-US" dirty="0"/>
          </a:p>
        </p:txBody>
      </p:sp>
      <p:sp>
        <p:nvSpPr>
          <p:cNvPr id="3" name="Content Placeholder 2"/>
          <p:cNvSpPr>
            <a:spLocks noGrp="1"/>
          </p:cNvSpPr>
          <p:nvPr>
            <p:ph idx="1"/>
          </p:nvPr>
        </p:nvSpPr>
        <p:spPr>
          <a:xfrm>
            <a:off x="457200" y="1600200"/>
            <a:ext cx="8534400" cy="4530725"/>
          </a:xfrm>
        </p:spPr>
        <p:txBody>
          <a:bodyPr/>
          <a:lstStyle/>
          <a:p>
            <a:pPr marL="0" indent="0">
              <a:buNone/>
            </a:pPr>
            <a:r>
              <a:rPr lang="en-US" sz="3600" dirty="0" smtClean="0"/>
              <a:t>“How can we soundly appraise the state of the world?  The answer is to </a:t>
            </a:r>
            <a:r>
              <a:rPr lang="en-US" sz="3600" i="1" dirty="0" smtClean="0"/>
              <a:t>count</a:t>
            </a:r>
            <a:r>
              <a:rPr lang="en-US" sz="3600" dirty="0" smtClean="0"/>
              <a:t>. …  A quantitative mindset, despite its nerdy aura, is in fact the morally enlightened one, because it treats every human life as having equal value rather than privileging the people who are closest to us or most photogenic.”  ‒ Steven Pinker</a:t>
            </a:r>
            <a:endParaRPr lang="en-US" sz="36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dirty="0" smtClean="0"/>
              <a:t>JSM 2019</a:t>
            </a:r>
            <a:endParaRPr lang="en-US" altLang="en-US" dirty="0"/>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a:t>
            </a:fld>
            <a:endParaRPr lang="en-US" altLang="en-US"/>
          </a:p>
        </p:txBody>
      </p:sp>
    </p:spTree>
    <p:extLst>
      <p:ext uri="{BB962C8B-B14F-4D97-AF65-F5344CB8AC3E}">
        <p14:creationId xmlns:p14="http://schemas.microsoft.com/office/powerpoint/2010/main" val="2444657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a:t>
            </a:r>
            <a:endParaRPr lang="en-US" dirty="0"/>
          </a:p>
        </p:txBody>
      </p:sp>
      <p:sp>
        <p:nvSpPr>
          <p:cNvPr id="3" name="Content Placeholder 2"/>
          <p:cNvSpPr>
            <a:spLocks noGrp="1"/>
          </p:cNvSpPr>
          <p:nvPr>
            <p:ph idx="1"/>
          </p:nvPr>
        </p:nvSpPr>
        <p:spPr/>
        <p:txBody>
          <a:bodyPr/>
          <a:lstStyle/>
          <a:p>
            <a:r>
              <a:rPr lang="en-US" sz="3600" dirty="0" smtClean="0"/>
              <a:t>In the last 20 years, the proportion of the world population living in extreme poverty has …?</a:t>
            </a:r>
          </a:p>
          <a:p>
            <a:pPr lvl="1"/>
            <a:r>
              <a:rPr lang="en-US" sz="3200" dirty="0" smtClean="0"/>
              <a:t>Almost doubled</a:t>
            </a:r>
          </a:p>
          <a:p>
            <a:pPr lvl="1"/>
            <a:r>
              <a:rPr lang="en-US" sz="3200" dirty="0" smtClean="0"/>
              <a:t>Remained more or less the same</a:t>
            </a:r>
          </a:p>
          <a:p>
            <a:pPr lvl="1"/>
            <a:r>
              <a:rPr lang="en-US" sz="3200" dirty="0" smtClean="0"/>
              <a:t>Almost halved</a:t>
            </a:r>
            <a:endParaRPr lang="en-US" sz="32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a:t>
            </a:fld>
            <a:endParaRPr lang="en-US" altLang="en-US"/>
          </a:p>
        </p:txBody>
      </p:sp>
    </p:spTree>
    <p:extLst>
      <p:ext uri="{BB962C8B-B14F-4D97-AF65-F5344CB8AC3E}">
        <p14:creationId xmlns:p14="http://schemas.microsoft.com/office/powerpoint/2010/main" val="4291362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a:t>
            </a:r>
            <a:endParaRPr lang="en-US" dirty="0"/>
          </a:p>
        </p:txBody>
      </p:sp>
      <p:sp>
        <p:nvSpPr>
          <p:cNvPr id="3" name="Content Placeholder 2"/>
          <p:cNvSpPr>
            <a:spLocks noGrp="1"/>
          </p:cNvSpPr>
          <p:nvPr>
            <p:ph idx="1"/>
          </p:nvPr>
        </p:nvSpPr>
        <p:spPr/>
        <p:txBody>
          <a:bodyPr/>
          <a:lstStyle/>
          <a:p>
            <a:r>
              <a:rPr lang="en-US" sz="3600" dirty="0" smtClean="0"/>
              <a:t>What percent of the world’s 1-year-old children today have been vaccinated against some disease?</a:t>
            </a:r>
          </a:p>
          <a:p>
            <a:pPr lvl="1"/>
            <a:r>
              <a:rPr lang="en-US" sz="3200" dirty="0" smtClean="0"/>
              <a:t>20 percent</a:t>
            </a:r>
          </a:p>
          <a:p>
            <a:pPr lvl="1"/>
            <a:r>
              <a:rPr lang="en-US" sz="3200" dirty="0" smtClean="0"/>
              <a:t>50 percent</a:t>
            </a:r>
          </a:p>
          <a:p>
            <a:pPr lvl="1"/>
            <a:r>
              <a:rPr lang="en-US" sz="3200" dirty="0" smtClean="0"/>
              <a:t>80 percent</a:t>
            </a:r>
            <a:endParaRPr lang="en-US" sz="32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a:t>
            </a:fld>
            <a:endParaRPr lang="en-US" altLang="en-US"/>
          </a:p>
        </p:txBody>
      </p:sp>
    </p:spTree>
    <p:extLst>
      <p:ext uri="{BB962C8B-B14F-4D97-AF65-F5344CB8AC3E}">
        <p14:creationId xmlns:p14="http://schemas.microsoft.com/office/powerpoint/2010/main" val="5640711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a:t>
            </a:r>
            <a:endParaRPr lang="en-US" dirty="0"/>
          </a:p>
        </p:txBody>
      </p:sp>
      <p:sp>
        <p:nvSpPr>
          <p:cNvPr id="3" name="Content Placeholder 2"/>
          <p:cNvSpPr>
            <a:spLocks noGrp="1"/>
          </p:cNvSpPr>
          <p:nvPr>
            <p:ph idx="1"/>
          </p:nvPr>
        </p:nvSpPr>
        <p:spPr>
          <a:xfrm>
            <a:off x="457200" y="1600200"/>
            <a:ext cx="8534400" cy="4530725"/>
          </a:xfrm>
        </p:spPr>
        <p:txBody>
          <a:bodyPr/>
          <a:lstStyle/>
          <a:p>
            <a:r>
              <a:rPr lang="en-US" sz="3600" dirty="0" smtClean="0"/>
              <a:t>Worldwide, 30-year-old men have spent 10 years in school, on average.  How many years have women of the same age spent in school, on average?</a:t>
            </a:r>
          </a:p>
          <a:p>
            <a:pPr lvl="1"/>
            <a:r>
              <a:rPr lang="en-US" sz="3200" dirty="0" smtClean="0"/>
              <a:t>9 years</a:t>
            </a:r>
          </a:p>
          <a:p>
            <a:pPr lvl="1"/>
            <a:r>
              <a:rPr lang="en-US" sz="3200" dirty="0" smtClean="0"/>
              <a:t>6 years</a:t>
            </a:r>
          </a:p>
          <a:p>
            <a:pPr lvl="1"/>
            <a:r>
              <a:rPr lang="en-US" sz="3200" dirty="0" smtClean="0"/>
              <a:t>3 years</a:t>
            </a:r>
            <a:endParaRPr lang="en-US" sz="32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a:t>
            </a:fld>
            <a:endParaRPr lang="en-US" altLang="en-US"/>
          </a:p>
        </p:txBody>
      </p:sp>
    </p:spTree>
    <p:extLst>
      <p:ext uri="{BB962C8B-B14F-4D97-AF65-F5344CB8AC3E}">
        <p14:creationId xmlns:p14="http://schemas.microsoft.com/office/powerpoint/2010/main" val="1944318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quote</a:t>
            </a:r>
            <a:endParaRPr lang="en-US" dirty="0"/>
          </a:p>
        </p:txBody>
      </p:sp>
      <p:sp>
        <p:nvSpPr>
          <p:cNvPr id="3" name="Content Placeholder 2"/>
          <p:cNvSpPr>
            <a:spLocks noGrp="1"/>
          </p:cNvSpPr>
          <p:nvPr>
            <p:ph idx="1"/>
          </p:nvPr>
        </p:nvSpPr>
        <p:spPr>
          <a:xfrm>
            <a:off x="457200" y="1600200"/>
            <a:ext cx="7772400" cy="4530725"/>
          </a:xfrm>
        </p:spPr>
        <p:txBody>
          <a:bodyPr/>
          <a:lstStyle/>
          <a:p>
            <a:pPr marL="0" indent="0">
              <a:buNone/>
            </a:pPr>
            <a:r>
              <a:rPr lang="en-US" sz="3600" dirty="0" smtClean="0"/>
              <a:t>“Over </a:t>
            </a:r>
            <a:r>
              <a:rPr lang="en-US" sz="3600" dirty="0"/>
              <a:t>the past twenty years, the proportion of the global population living in extreme poverty has halved.  This is absolutely revolutionary.  I consider it to be the most important change that has happened in the world in my lifetime</a:t>
            </a:r>
            <a:r>
              <a:rPr lang="en-US" sz="3600" dirty="0" smtClean="0"/>
              <a:t>.”  ‒ Hans </a:t>
            </a:r>
            <a:r>
              <a:rPr lang="en-US" sz="3600" dirty="0" err="1" smtClean="0"/>
              <a:t>Rosling</a:t>
            </a:r>
            <a:endParaRPr lang="en-US" sz="3600" i="1" dirty="0" smtClean="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a:t>
            </a:fld>
            <a:endParaRPr lang="en-US" altLang="en-US"/>
          </a:p>
        </p:txBody>
      </p:sp>
    </p:spTree>
    <p:extLst>
      <p:ext uri="{BB962C8B-B14F-4D97-AF65-F5344CB8AC3E}">
        <p14:creationId xmlns:p14="http://schemas.microsoft.com/office/powerpoint/2010/main" val="39673959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a:t>
            </a:r>
            <a:endParaRPr lang="en-US" dirty="0"/>
          </a:p>
        </p:txBody>
      </p:sp>
      <p:sp>
        <p:nvSpPr>
          <p:cNvPr id="3" name="Content Placeholder 2"/>
          <p:cNvSpPr>
            <a:spLocks noGrp="1"/>
          </p:cNvSpPr>
          <p:nvPr>
            <p:ph idx="1"/>
          </p:nvPr>
        </p:nvSpPr>
        <p:spPr/>
        <p:txBody>
          <a:bodyPr/>
          <a:lstStyle/>
          <a:p>
            <a:r>
              <a:rPr lang="en-US" sz="3600" dirty="0" smtClean="0"/>
              <a:t>In the last 20 years, the proportion of the world population living in extreme poverty has …?</a:t>
            </a:r>
          </a:p>
          <a:p>
            <a:pPr lvl="1"/>
            <a:r>
              <a:rPr lang="en-US" sz="3200" dirty="0" smtClean="0"/>
              <a:t>Almost doubled</a:t>
            </a:r>
          </a:p>
          <a:p>
            <a:pPr lvl="1"/>
            <a:r>
              <a:rPr lang="en-US" sz="3200" dirty="0" smtClean="0"/>
              <a:t>Remained more or less the same</a:t>
            </a:r>
          </a:p>
          <a:p>
            <a:pPr lvl="1"/>
            <a:r>
              <a:rPr lang="en-US" sz="3200" b="1" i="1" dirty="0" smtClean="0"/>
              <a:t>Almost halved</a:t>
            </a:r>
            <a:endParaRPr lang="en-US" sz="3200" b="1" i="1"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8</a:t>
            </a:fld>
            <a:endParaRPr lang="en-US" altLang="en-US"/>
          </a:p>
        </p:txBody>
      </p:sp>
    </p:spTree>
    <p:extLst>
      <p:ext uri="{BB962C8B-B14F-4D97-AF65-F5344CB8AC3E}">
        <p14:creationId xmlns:p14="http://schemas.microsoft.com/office/powerpoint/2010/main" val="1532561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a:t>
            </a:r>
            <a:endParaRPr lang="en-US" dirty="0"/>
          </a:p>
        </p:txBody>
      </p:sp>
      <p:sp>
        <p:nvSpPr>
          <p:cNvPr id="3" name="Content Placeholder 2"/>
          <p:cNvSpPr>
            <a:spLocks noGrp="1"/>
          </p:cNvSpPr>
          <p:nvPr>
            <p:ph idx="1"/>
          </p:nvPr>
        </p:nvSpPr>
        <p:spPr/>
        <p:txBody>
          <a:bodyPr/>
          <a:lstStyle/>
          <a:p>
            <a:r>
              <a:rPr lang="en-US" sz="3600" dirty="0" smtClean="0"/>
              <a:t>What percent of the world’s 1-year-old children today have been vaccinated against some disease?</a:t>
            </a:r>
          </a:p>
          <a:p>
            <a:pPr lvl="1"/>
            <a:r>
              <a:rPr lang="en-US" sz="3200" dirty="0" smtClean="0"/>
              <a:t>20 percent</a:t>
            </a:r>
          </a:p>
          <a:p>
            <a:pPr lvl="1"/>
            <a:r>
              <a:rPr lang="en-US" sz="3200" dirty="0" smtClean="0"/>
              <a:t>50 percent</a:t>
            </a:r>
          </a:p>
          <a:p>
            <a:pPr lvl="1"/>
            <a:r>
              <a:rPr lang="en-US" sz="3200" b="1" i="1" dirty="0" smtClean="0"/>
              <a:t>80 percent</a:t>
            </a:r>
            <a:endParaRPr lang="en-US" sz="3200" b="1" i="1"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9</a:t>
            </a:fld>
            <a:endParaRPr lang="en-US" altLang="en-US"/>
          </a:p>
        </p:txBody>
      </p:sp>
    </p:spTree>
    <p:extLst>
      <p:ext uri="{BB962C8B-B14F-4D97-AF65-F5344CB8AC3E}">
        <p14:creationId xmlns:p14="http://schemas.microsoft.com/office/powerpoint/2010/main" val="2518089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a:t>
            </a:r>
            <a:endParaRPr lang="en-US" dirty="0"/>
          </a:p>
        </p:txBody>
      </p:sp>
      <p:sp>
        <p:nvSpPr>
          <p:cNvPr id="3" name="Content Placeholder 2"/>
          <p:cNvSpPr>
            <a:spLocks noGrp="1"/>
          </p:cNvSpPr>
          <p:nvPr>
            <p:ph idx="1"/>
          </p:nvPr>
        </p:nvSpPr>
        <p:spPr>
          <a:xfrm>
            <a:off x="457200" y="1600200"/>
            <a:ext cx="8534400" cy="4530725"/>
          </a:xfrm>
        </p:spPr>
        <p:txBody>
          <a:bodyPr/>
          <a:lstStyle/>
          <a:p>
            <a:r>
              <a:rPr lang="en-US" sz="3600" dirty="0" smtClean="0"/>
              <a:t>Worldwide, 30-year-old men have spent 10 years in school, on average.  How many years have women of the same age spent in school, on average?</a:t>
            </a:r>
          </a:p>
          <a:p>
            <a:pPr lvl="1"/>
            <a:r>
              <a:rPr lang="en-US" sz="3200" b="1" i="1" dirty="0" smtClean="0"/>
              <a:t>9 years</a:t>
            </a:r>
          </a:p>
          <a:p>
            <a:pPr lvl="1"/>
            <a:r>
              <a:rPr lang="en-US" sz="3200" dirty="0" smtClean="0"/>
              <a:t>6 years</a:t>
            </a:r>
          </a:p>
          <a:p>
            <a:pPr lvl="1"/>
            <a:r>
              <a:rPr lang="en-US" sz="3200" dirty="0" smtClean="0"/>
              <a:t>3 years</a:t>
            </a:r>
            <a:endParaRPr lang="en-US" sz="32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10</a:t>
            </a:fld>
            <a:endParaRPr lang="en-US" altLang="en-US"/>
          </a:p>
        </p:txBody>
      </p:sp>
    </p:spTree>
    <p:extLst>
      <p:ext uri="{BB962C8B-B14F-4D97-AF65-F5344CB8AC3E}">
        <p14:creationId xmlns:p14="http://schemas.microsoft.com/office/powerpoint/2010/main" val="10629091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third quote and a conundrum</a:t>
            </a:r>
            <a:endParaRPr lang="en-US" dirty="0"/>
          </a:p>
        </p:txBody>
      </p:sp>
      <p:sp>
        <p:nvSpPr>
          <p:cNvPr id="3" name="Content Placeholder 2"/>
          <p:cNvSpPr>
            <a:spLocks noGrp="1"/>
          </p:cNvSpPr>
          <p:nvPr>
            <p:ph idx="1"/>
          </p:nvPr>
        </p:nvSpPr>
        <p:spPr/>
        <p:txBody>
          <a:bodyPr/>
          <a:lstStyle/>
          <a:p>
            <a:pPr marL="0" indent="0">
              <a:buNone/>
            </a:pPr>
            <a:r>
              <a:rPr lang="en-US" sz="4000" dirty="0" smtClean="0"/>
              <a:t>“Here is a shocker: </a:t>
            </a:r>
            <a:r>
              <a:rPr lang="en-US" sz="4000" i="1" dirty="0" smtClean="0"/>
              <a:t>The world has made spectacular progress in every single measure of human well-being.</a:t>
            </a:r>
            <a:endParaRPr lang="en-US" sz="4000" dirty="0" smtClean="0"/>
          </a:p>
          <a:p>
            <a:pPr marL="0" indent="0">
              <a:buNone/>
            </a:pPr>
            <a:r>
              <a:rPr lang="en-US" sz="4000" dirty="0" smtClean="0"/>
              <a:t>Here is a second shocker: </a:t>
            </a:r>
            <a:r>
              <a:rPr lang="en-US" sz="4000" i="1" dirty="0" smtClean="0"/>
              <a:t>Almost no one knows about it.</a:t>
            </a:r>
            <a:r>
              <a:rPr lang="en-US" sz="4000" dirty="0" smtClean="0"/>
              <a:t>”  ‒ Pinker</a:t>
            </a:r>
            <a:endParaRPr lang="en-US" sz="40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11</a:t>
            </a:fld>
            <a:endParaRPr lang="en-US" altLang="en-US"/>
          </a:p>
        </p:txBody>
      </p:sp>
    </p:spTree>
    <p:extLst>
      <p:ext uri="{BB962C8B-B14F-4D97-AF65-F5344CB8AC3E}">
        <p14:creationId xmlns:p14="http://schemas.microsoft.com/office/powerpoint/2010/main" val="299392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 (poverty)</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12</a:t>
            </a:fld>
            <a:endParaRPr lang="en-US" altLang="en-US"/>
          </a:p>
        </p:txBody>
      </p:sp>
      <p:pic>
        <p:nvPicPr>
          <p:cNvPr id="9" name="Content Placeholder 8"/>
          <p:cNvPicPr>
            <a:picLocks noGrp="1" noChangeAspect="1"/>
          </p:cNvPicPr>
          <p:nvPr>
            <p:ph idx="1"/>
          </p:nvPr>
        </p:nvPicPr>
        <p:blipFill>
          <a:blip r:embed="rId2"/>
          <a:stretch>
            <a:fillRect/>
          </a:stretch>
        </p:blipFill>
        <p:spPr>
          <a:xfrm>
            <a:off x="1557464" y="1295399"/>
            <a:ext cx="5605336" cy="4779051"/>
          </a:xfrm>
          <a:prstGeom prst="rect">
            <a:avLst/>
          </a:prstGeom>
        </p:spPr>
      </p:pic>
    </p:spTree>
    <p:extLst>
      <p:ext uri="{BB962C8B-B14F-4D97-AF65-F5344CB8AC3E}">
        <p14:creationId xmlns:p14="http://schemas.microsoft.com/office/powerpoint/2010/main" val="8711138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 (poverty)</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13</a:t>
            </a:fld>
            <a:endParaRPr lang="en-US" altLang="en-US"/>
          </a:p>
        </p:txBody>
      </p:sp>
      <p:sp>
        <p:nvSpPr>
          <p:cNvPr id="8" name="Content Placeholder 7"/>
          <p:cNvSpPr>
            <a:spLocks noGrp="1"/>
          </p:cNvSpPr>
          <p:nvPr>
            <p:ph idx="1"/>
          </p:nvPr>
        </p:nvSpPr>
        <p:spPr/>
        <p:txBody>
          <a:bodyPr/>
          <a:lstStyle/>
          <a:p>
            <a:endParaRPr lang="en-US"/>
          </a:p>
        </p:txBody>
      </p:sp>
      <p:pic>
        <p:nvPicPr>
          <p:cNvPr id="10" name="Picture 9"/>
          <p:cNvPicPr>
            <a:picLocks noChangeAspect="1"/>
          </p:cNvPicPr>
          <p:nvPr/>
        </p:nvPicPr>
        <p:blipFill>
          <a:blip r:embed="rId2"/>
          <a:stretch>
            <a:fillRect/>
          </a:stretch>
        </p:blipFill>
        <p:spPr>
          <a:xfrm>
            <a:off x="1600200" y="1025073"/>
            <a:ext cx="4987112" cy="5105852"/>
          </a:xfrm>
          <a:prstGeom prst="rect">
            <a:avLst/>
          </a:prstGeom>
        </p:spPr>
      </p:pic>
    </p:spTree>
    <p:extLst>
      <p:ext uri="{BB962C8B-B14F-4D97-AF65-F5344CB8AC3E}">
        <p14:creationId xmlns:p14="http://schemas.microsoft.com/office/powerpoint/2010/main" val="4110881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 (vaccinations)</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14</a:t>
            </a:fld>
            <a:endParaRPr lang="en-US" altLang="en-US"/>
          </a:p>
        </p:txBody>
      </p:sp>
      <p:sp>
        <p:nvSpPr>
          <p:cNvPr id="8" name="Content Placeholder 7"/>
          <p:cNvSpPr>
            <a:spLocks noGrp="1"/>
          </p:cNvSpPr>
          <p:nvPr>
            <p:ph idx="1"/>
          </p:nvPr>
        </p:nvSpPr>
        <p:spPr/>
        <p:txBody>
          <a:bodyPr/>
          <a:lstStyle/>
          <a:p>
            <a:endParaRPr lang="en-US"/>
          </a:p>
        </p:txBody>
      </p:sp>
      <p:pic>
        <p:nvPicPr>
          <p:cNvPr id="9" name="Picture 8"/>
          <p:cNvPicPr>
            <a:picLocks noChangeAspect="1"/>
          </p:cNvPicPr>
          <p:nvPr/>
        </p:nvPicPr>
        <p:blipFill>
          <a:blip r:embed="rId2"/>
          <a:stretch>
            <a:fillRect/>
          </a:stretch>
        </p:blipFill>
        <p:spPr>
          <a:xfrm>
            <a:off x="1579105" y="1295400"/>
            <a:ext cx="5050295" cy="4800600"/>
          </a:xfrm>
          <a:prstGeom prst="rect">
            <a:avLst/>
          </a:prstGeom>
        </p:spPr>
      </p:pic>
    </p:spTree>
    <p:extLst>
      <p:ext uri="{BB962C8B-B14F-4D97-AF65-F5344CB8AC3E}">
        <p14:creationId xmlns:p14="http://schemas.microsoft.com/office/powerpoint/2010/main" val="1289069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 (schooling)</a:t>
            </a:r>
            <a:endParaRPr lang="en-US" dirty="0"/>
          </a:p>
        </p:txBody>
      </p:sp>
      <p:pic>
        <p:nvPicPr>
          <p:cNvPr id="7" name="Content Placeholder 6"/>
          <p:cNvPicPr>
            <a:picLocks noGrp="1" noChangeAspect="1"/>
          </p:cNvPicPr>
          <p:nvPr>
            <p:ph idx="1"/>
          </p:nvPr>
        </p:nvPicPr>
        <p:blipFill>
          <a:blip r:embed="rId2"/>
          <a:stretch>
            <a:fillRect/>
          </a:stretch>
        </p:blipFill>
        <p:spPr>
          <a:xfrm>
            <a:off x="1642704" y="1172568"/>
            <a:ext cx="4910496" cy="4958357"/>
          </a:xfrm>
          <a:prstGeom prst="rect">
            <a:avLst/>
          </a:prstGeo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15</a:t>
            </a:fld>
            <a:endParaRPr lang="en-US" altLang="en-US"/>
          </a:p>
        </p:txBody>
      </p:sp>
    </p:spTree>
    <p:extLst>
      <p:ext uri="{BB962C8B-B14F-4D97-AF65-F5344CB8AC3E}">
        <p14:creationId xmlns:p14="http://schemas.microsoft.com/office/powerpoint/2010/main" val="34864108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Worse than ignorance</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899" y="1600200"/>
            <a:ext cx="8670701" cy="4461013"/>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16</a:t>
            </a:fld>
            <a:endParaRPr lang="en-US" altLang="en-US"/>
          </a:p>
        </p:txBody>
      </p:sp>
    </p:spTree>
    <p:extLst>
      <p:ext uri="{BB962C8B-B14F-4D97-AF65-F5344CB8AC3E}">
        <p14:creationId xmlns:p14="http://schemas.microsoft.com/office/powerpoint/2010/main" val="37813631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Inspirations for this talk</a:t>
            </a:r>
            <a:endParaRPr lang="en-US" dirty="0"/>
          </a:p>
        </p:txBody>
      </p:sp>
      <p:sp>
        <p:nvSpPr>
          <p:cNvPr id="3" name="Content Placeholder 2"/>
          <p:cNvSpPr>
            <a:spLocks noGrp="1"/>
          </p:cNvSpPr>
          <p:nvPr>
            <p:ph sz="half" idx="1"/>
          </p:nvPr>
        </p:nvSpPr>
        <p:spPr/>
        <p:txBody>
          <a:bodyPr/>
          <a:lstStyle/>
          <a:p>
            <a:pPr marL="0" indent="0">
              <a:buNone/>
            </a:pPr>
            <a:endParaRPr lang="en-US" dirty="0"/>
          </a:p>
        </p:txBody>
      </p:sp>
      <p:sp>
        <p:nvSpPr>
          <p:cNvPr id="4" name="Content Placeholder 3"/>
          <p:cNvSpPr>
            <a:spLocks noGrp="1"/>
          </p:cNvSpPr>
          <p:nvPr>
            <p:ph sz="half" idx="2"/>
          </p:nvPr>
        </p:nvSpPr>
        <p:spPr/>
        <p:txBody>
          <a:bodyPr/>
          <a:lstStyle/>
          <a:p>
            <a:pPr marL="0" indent="0">
              <a:buNone/>
            </a:pPr>
            <a:endParaRPr lang="en-US" dirty="0"/>
          </a:p>
        </p:txBody>
      </p:sp>
      <p:sp>
        <p:nvSpPr>
          <p:cNvPr id="5" name="Date Placeholder 4"/>
          <p:cNvSpPr>
            <a:spLocks noGrp="1"/>
          </p:cNvSpPr>
          <p:nvPr>
            <p:ph type="dt" sz="half" idx="10"/>
          </p:nvPr>
        </p:nvSpPr>
        <p:spPr/>
        <p:txBody>
          <a:bodyPr/>
          <a:lstStyle/>
          <a:p>
            <a:pPr>
              <a:defRPr/>
            </a:pPr>
            <a:r>
              <a:rPr lang="en-US" altLang="en-US" smtClean="0"/>
              <a:t>Rossman</a:t>
            </a:r>
            <a:endParaRPr lang="en-US" altLang="en-US"/>
          </a:p>
        </p:txBody>
      </p:sp>
      <p:sp>
        <p:nvSpPr>
          <p:cNvPr id="6" name="Footer Placeholder 5"/>
          <p:cNvSpPr>
            <a:spLocks noGrp="1"/>
          </p:cNvSpPr>
          <p:nvPr>
            <p:ph type="ftr" sz="quarter" idx="11"/>
          </p:nvPr>
        </p:nvSpPr>
        <p:spPr/>
        <p:txBody>
          <a:bodyPr/>
          <a:lstStyle/>
          <a:p>
            <a:pPr>
              <a:defRPr/>
            </a:pPr>
            <a:r>
              <a:rPr lang="en-US" altLang="en-US" smtClean="0"/>
              <a:t>JSM 2019</a:t>
            </a:r>
            <a:endParaRPr lang="en-US" altLang="en-US"/>
          </a:p>
        </p:txBody>
      </p:sp>
      <p:sp>
        <p:nvSpPr>
          <p:cNvPr id="7" name="Slide Number Placeholder 6"/>
          <p:cNvSpPr>
            <a:spLocks noGrp="1"/>
          </p:cNvSpPr>
          <p:nvPr>
            <p:ph type="sldNum" sz="quarter" idx="12"/>
          </p:nvPr>
        </p:nvSpPr>
        <p:spPr/>
        <p:txBody>
          <a:bodyPr/>
          <a:lstStyle/>
          <a:p>
            <a:pPr>
              <a:defRPr/>
            </a:pPr>
            <a:fld id="{2539228F-BDF3-44E0-8FD3-CF8DF84E38D0}" type="slidenum">
              <a:rPr lang="en-US" altLang="en-US" smtClean="0"/>
              <a:pPr>
                <a:defRPr/>
              </a:pPr>
              <a:t>17</a:t>
            </a:fld>
            <a:endParaRPr lang="en-US" alt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122431"/>
            <a:ext cx="3267609" cy="5011669"/>
          </a:xfrm>
          <a:prstGeom prst="rect">
            <a:avLst/>
          </a:prstGeom>
        </p:spPr>
      </p:pic>
      <p:pic>
        <p:nvPicPr>
          <p:cNvPr id="9"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953000" y="1116660"/>
            <a:ext cx="3249244" cy="501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0768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Sentiment analysis of </a:t>
            </a:r>
            <a:r>
              <a:rPr lang="en-US" dirty="0" smtClean="0"/>
              <a:t>news (</a:t>
            </a:r>
            <a:r>
              <a:rPr lang="en-US" dirty="0" err="1" smtClean="0"/>
              <a:t>Leetaru</a:t>
            </a:r>
            <a:r>
              <a:rPr lang="en-US" dirty="0" smtClean="0"/>
              <a:t>)</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688477"/>
            <a:ext cx="7731613" cy="4331323"/>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18</a:t>
            </a:fld>
            <a:endParaRPr lang="en-US" altLang="en-US"/>
          </a:p>
        </p:txBody>
      </p:sp>
    </p:spTree>
    <p:extLst>
      <p:ext uri="{BB962C8B-B14F-4D97-AF65-F5344CB8AC3E}">
        <p14:creationId xmlns:p14="http://schemas.microsoft.com/office/powerpoint/2010/main" val="19883136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Sentiment analysis of news (</a:t>
            </a:r>
            <a:r>
              <a:rPr lang="en-US" dirty="0" err="1" smtClean="0"/>
              <a:t>Leetaru</a:t>
            </a:r>
            <a:r>
              <a:rPr lang="en-US" dirty="0" smtClean="0"/>
              <a:t>)</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19</a:t>
            </a:fld>
            <a:endParaRPr lang="en-US" alt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00200"/>
            <a:ext cx="7470185" cy="4525962"/>
          </a:xfrm>
        </p:spPr>
      </p:pic>
    </p:spTree>
    <p:extLst>
      <p:ext uri="{BB962C8B-B14F-4D97-AF65-F5344CB8AC3E}">
        <p14:creationId xmlns:p14="http://schemas.microsoft.com/office/powerpoint/2010/main" val="41813789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Developed vs. developing countries</a:t>
            </a:r>
            <a:endParaRPr lang="en-US" dirty="0"/>
          </a:p>
        </p:txBody>
      </p:sp>
      <p:pic>
        <p:nvPicPr>
          <p:cNvPr id="8" name="Content Placeholder 7"/>
          <p:cNvPicPr>
            <a:picLocks noGrp="1" noChangeAspect="1"/>
          </p:cNvPicPr>
          <p:nvPr>
            <p:ph idx="1"/>
          </p:nvPr>
        </p:nvPicPr>
        <p:blipFill>
          <a:blip r:embed="rId2"/>
          <a:stretch>
            <a:fillRect/>
          </a:stretch>
        </p:blipFill>
        <p:spPr>
          <a:xfrm>
            <a:off x="1368076" y="1600200"/>
            <a:ext cx="6407847"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20</a:t>
            </a:fld>
            <a:endParaRPr lang="en-US" altLang="en-US"/>
          </a:p>
        </p:txBody>
      </p:sp>
    </p:spTree>
    <p:extLst>
      <p:ext uri="{BB962C8B-B14F-4D97-AF65-F5344CB8AC3E}">
        <p14:creationId xmlns:p14="http://schemas.microsoft.com/office/powerpoint/2010/main" val="42916188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Developed vs. </a:t>
            </a:r>
            <a:r>
              <a:rPr lang="en-US" dirty="0" smtClean="0"/>
              <a:t>developing countries</a:t>
            </a:r>
            <a:endParaRPr lang="en-US" dirty="0"/>
          </a:p>
        </p:txBody>
      </p:sp>
      <p:pic>
        <p:nvPicPr>
          <p:cNvPr id="8" name="Content Placeholder 7"/>
          <p:cNvPicPr>
            <a:picLocks noGrp="1" noChangeAspect="1"/>
          </p:cNvPicPr>
          <p:nvPr>
            <p:ph idx="1"/>
          </p:nvPr>
        </p:nvPicPr>
        <p:blipFill>
          <a:blip r:embed="rId2"/>
          <a:stretch>
            <a:fillRect/>
          </a:stretch>
        </p:blipFill>
        <p:spPr>
          <a:xfrm>
            <a:off x="1368076" y="1600200"/>
            <a:ext cx="6407847"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21</a:t>
            </a:fld>
            <a:endParaRPr lang="en-US" altLang="en-US"/>
          </a:p>
        </p:txBody>
      </p:sp>
      <p:sp>
        <p:nvSpPr>
          <p:cNvPr id="3" name="TextBox 2"/>
          <p:cNvSpPr txBox="1"/>
          <p:nvPr/>
        </p:nvSpPr>
        <p:spPr>
          <a:xfrm>
            <a:off x="5410200" y="3657600"/>
            <a:ext cx="1905000" cy="830997"/>
          </a:xfrm>
          <a:prstGeom prst="rect">
            <a:avLst/>
          </a:prstGeom>
          <a:noFill/>
        </p:spPr>
        <p:txBody>
          <a:bodyPr wrap="square" rtlCol="0">
            <a:spAutoFit/>
          </a:bodyPr>
          <a:lstStyle/>
          <a:p>
            <a:r>
              <a:rPr lang="en-US" sz="4800" dirty="0" smtClean="0"/>
              <a:t>1965</a:t>
            </a:r>
            <a:endParaRPr lang="en-US" sz="4800" dirty="0"/>
          </a:p>
        </p:txBody>
      </p:sp>
    </p:spTree>
    <p:extLst>
      <p:ext uri="{BB962C8B-B14F-4D97-AF65-F5344CB8AC3E}">
        <p14:creationId xmlns:p14="http://schemas.microsoft.com/office/powerpoint/2010/main" val="12406171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Developed vs. </a:t>
            </a:r>
            <a:r>
              <a:rPr lang="en-US" dirty="0" smtClean="0"/>
              <a:t>developing countries</a:t>
            </a:r>
            <a:endParaRPr lang="en-US" dirty="0"/>
          </a:p>
        </p:txBody>
      </p:sp>
      <p:pic>
        <p:nvPicPr>
          <p:cNvPr id="8" name="Content Placeholder 7"/>
          <p:cNvPicPr>
            <a:picLocks noGrp="1" noChangeAspect="1"/>
          </p:cNvPicPr>
          <p:nvPr>
            <p:ph idx="1"/>
          </p:nvPr>
        </p:nvPicPr>
        <p:blipFill>
          <a:blip r:embed="rId2"/>
          <a:stretch>
            <a:fillRect/>
          </a:stretch>
        </p:blipFill>
        <p:spPr>
          <a:xfrm>
            <a:off x="1415470" y="1600200"/>
            <a:ext cx="6313059"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22</a:t>
            </a:fld>
            <a:endParaRPr lang="en-US" altLang="en-US"/>
          </a:p>
        </p:txBody>
      </p:sp>
      <p:sp>
        <p:nvSpPr>
          <p:cNvPr id="3" name="TextBox 2"/>
          <p:cNvSpPr txBox="1"/>
          <p:nvPr/>
        </p:nvSpPr>
        <p:spPr>
          <a:xfrm>
            <a:off x="5410200" y="3733800"/>
            <a:ext cx="1556836" cy="830997"/>
          </a:xfrm>
          <a:prstGeom prst="rect">
            <a:avLst/>
          </a:prstGeom>
          <a:noFill/>
        </p:spPr>
        <p:txBody>
          <a:bodyPr wrap="none" rtlCol="0">
            <a:spAutoFit/>
          </a:bodyPr>
          <a:lstStyle/>
          <a:p>
            <a:r>
              <a:rPr lang="en-US" sz="4800" dirty="0" smtClean="0"/>
              <a:t>2017</a:t>
            </a:r>
            <a:endParaRPr lang="en-US" sz="4800" dirty="0"/>
          </a:p>
        </p:txBody>
      </p:sp>
    </p:spTree>
    <p:extLst>
      <p:ext uri="{BB962C8B-B14F-4D97-AF65-F5344CB8AC3E}">
        <p14:creationId xmlns:p14="http://schemas.microsoft.com/office/powerpoint/2010/main" val="4137765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 World is getting worse</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23</a:t>
            </a:fld>
            <a:endParaRPr lang="en-US" alt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4789" y="1219200"/>
            <a:ext cx="5125611" cy="4908505"/>
          </a:xfrm>
        </p:spPr>
      </p:pic>
    </p:spTree>
    <p:extLst>
      <p:ext uri="{BB962C8B-B14F-4D97-AF65-F5344CB8AC3E}">
        <p14:creationId xmlns:p14="http://schemas.microsoft.com/office/powerpoint/2010/main" val="21370147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Crime rate: Perception vs. actual</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752599"/>
            <a:ext cx="6825295" cy="4246271"/>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24</a:t>
            </a:fld>
            <a:endParaRPr lang="en-US" altLang="en-US"/>
          </a:p>
        </p:txBody>
      </p:sp>
    </p:spTree>
    <p:extLst>
      <p:ext uri="{BB962C8B-B14F-4D97-AF65-F5344CB8AC3E}">
        <p14:creationId xmlns:p14="http://schemas.microsoft.com/office/powerpoint/2010/main" val="20259702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murder rate: perception</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5920" y="1143000"/>
            <a:ext cx="4895880" cy="4962378"/>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25</a:t>
            </a:fld>
            <a:endParaRPr lang="en-US" altLang="en-US"/>
          </a:p>
        </p:txBody>
      </p:sp>
    </p:spTree>
    <p:extLst>
      <p:ext uri="{BB962C8B-B14F-4D97-AF65-F5344CB8AC3E}">
        <p14:creationId xmlns:p14="http://schemas.microsoft.com/office/powerpoint/2010/main" val="25672702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murder rate: actual</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1051" y="1417638"/>
            <a:ext cx="5754149" cy="4678168"/>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26</a:t>
            </a:fld>
            <a:endParaRPr lang="en-US" altLang="en-US"/>
          </a:p>
        </p:txBody>
      </p:sp>
    </p:spTree>
    <p:extLst>
      <p:ext uri="{BB962C8B-B14F-4D97-AF65-F5344CB8AC3E}">
        <p14:creationId xmlns:p14="http://schemas.microsoft.com/office/powerpoint/2010/main" val="16293155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 vehicle road injuries, deaths</a:t>
            </a:r>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27</a:t>
            </a:fld>
            <a:endParaRPr lang="en-US" altLang="en-US"/>
          </a:p>
        </p:txBody>
      </p:sp>
    </p:spTree>
    <p:extLst>
      <p:ext uri="{BB962C8B-B14F-4D97-AF65-F5344CB8AC3E}">
        <p14:creationId xmlns:p14="http://schemas.microsoft.com/office/powerpoint/2010/main" val="6264697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disaster deaths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36926" y="1600200"/>
            <a:ext cx="6270148" cy="4530725"/>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28</a:t>
            </a:fld>
            <a:endParaRPr lang="en-US" altLang="en-US"/>
          </a:p>
        </p:txBody>
      </p:sp>
    </p:spTree>
    <p:extLst>
      <p:ext uri="{BB962C8B-B14F-4D97-AF65-F5344CB8AC3E}">
        <p14:creationId xmlns:p14="http://schemas.microsoft.com/office/powerpoint/2010/main" val="33053455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Extreme poverty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2514" y="1600200"/>
            <a:ext cx="6418972" cy="4530725"/>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29</a:t>
            </a:fld>
            <a:endParaRPr lang="en-US" altLang="en-US"/>
          </a:p>
        </p:txBody>
      </p:sp>
    </p:spTree>
    <p:extLst>
      <p:ext uri="{BB962C8B-B14F-4D97-AF65-F5344CB8AC3E}">
        <p14:creationId xmlns:p14="http://schemas.microsoft.com/office/powerpoint/2010/main" val="34208602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mortality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5378" y="1665174"/>
            <a:ext cx="6693244" cy="4400776"/>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30</a:t>
            </a:fld>
            <a:endParaRPr lang="en-US" altLang="en-US"/>
          </a:p>
        </p:txBody>
      </p:sp>
    </p:spTree>
    <p:extLst>
      <p:ext uri="{BB962C8B-B14F-4D97-AF65-F5344CB8AC3E}">
        <p14:creationId xmlns:p14="http://schemas.microsoft.com/office/powerpoint/2010/main" val="41676875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labor</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0082" y="1674700"/>
            <a:ext cx="5543835" cy="4381725"/>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31</a:t>
            </a:fld>
            <a:endParaRPr lang="en-US" altLang="en-US"/>
          </a:p>
        </p:txBody>
      </p:sp>
    </p:spTree>
    <p:extLst>
      <p:ext uri="{BB962C8B-B14F-4D97-AF65-F5344CB8AC3E}">
        <p14:creationId xmlns:p14="http://schemas.microsoft.com/office/powerpoint/2010/main" val="30007484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expectancy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1972" y="1600200"/>
            <a:ext cx="6420055" cy="4530725"/>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32</a:t>
            </a:fld>
            <a:endParaRPr lang="en-US" altLang="en-US"/>
          </a:p>
        </p:txBody>
      </p:sp>
    </p:spTree>
    <p:extLst>
      <p:ext uri="{BB962C8B-B14F-4D97-AF65-F5344CB8AC3E}">
        <p14:creationId xmlns:p14="http://schemas.microsoft.com/office/powerpoint/2010/main" val="28311717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Literacy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33</a:t>
            </a:fld>
            <a:endParaRPr lang="en-US" altLang="en-US"/>
          </a:p>
        </p:txBody>
      </p:sp>
    </p:spTree>
    <p:extLst>
      <p:ext uri="{BB962C8B-B14F-4D97-AF65-F5344CB8AC3E}">
        <p14:creationId xmlns:p14="http://schemas.microsoft.com/office/powerpoint/2010/main" val="22222021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schooling</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34</a:t>
            </a:fld>
            <a:endParaRPr lang="en-US" altLang="en-US"/>
          </a:p>
        </p:txBody>
      </p:sp>
    </p:spTree>
    <p:extLst>
      <p:ext uri="{BB962C8B-B14F-4D97-AF65-F5344CB8AC3E}">
        <p14:creationId xmlns:p14="http://schemas.microsoft.com/office/powerpoint/2010/main" val="17405542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Inter-racial marriage</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1565" y="1570038"/>
            <a:ext cx="3154235" cy="4525961"/>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35</a:t>
            </a:fld>
            <a:endParaRPr lang="en-US" alt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574568"/>
            <a:ext cx="3689540" cy="4521432"/>
          </a:xfrm>
          <a:prstGeom prst="rect">
            <a:avLst/>
          </a:prstGeom>
        </p:spPr>
      </p:pic>
    </p:spTree>
    <p:extLst>
      <p:ext uri="{BB962C8B-B14F-4D97-AF65-F5344CB8AC3E}">
        <p14:creationId xmlns:p14="http://schemas.microsoft.com/office/powerpoint/2010/main" val="2085468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Democracy vs. autocracy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36</a:t>
            </a:fld>
            <a:endParaRPr lang="en-US" altLang="en-US"/>
          </a:p>
        </p:txBody>
      </p:sp>
    </p:spTree>
    <p:extLst>
      <p:ext uri="{BB962C8B-B14F-4D97-AF65-F5344CB8AC3E}">
        <p14:creationId xmlns:p14="http://schemas.microsoft.com/office/powerpoint/2010/main" val="31559556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Take-home message</a:t>
            </a:r>
            <a:endParaRPr lang="en-US" dirty="0"/>
          </a:p>
        </p:txBody>
      </p:sp>
      <p:sp>
        <p:nvSpPr>
          <p:cNvPr id="3" name="Content Placeholder 2"/>
          <p:cNvSpPr>
            <a:spLocks noGrp="1"/>
          </p:cNvSpPr>
          <p:nvPr>
            <p:ph idx="1"/>
          </p:nvPr>
        </p:nvSpPr>
        <p:spPr>
          <a:xfrm>
            <a:off x="457200" y="1600200"/>
            <a:ext cx="7848600" cy="4530725"/>
          </a:xfrm>
        </p:spPr>
        <p:txBody>
          <a:bodyPr/>
          <a:lstStyle/>
          <a:p>
            <a:pPr marL="0" indent="0">
              <a:buNone/>
            </a:pPr>
            <a:r>
              <a:rPr lang="en-US" sz="4800" dirty="0" smtClean="0"/>
              <a:t>Statistics teachers can use data, examples, activities, and assignments that help to make students aware of human progress.</a:t>
            </a:r>
            <a:endParaRPr lang="en-US" sz="48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37</a:t>
            </a:fld>
            <a:endParaRPr lang="en-US" altLang="en-US"/>
          </a:p>
        </p:txBody>
      </p:sp>
    </p:spTree>
    <p:extLst>
      <p:ext uri="{BB962C8B-B14F-4D97-AF65-F5344CB8AC3E}">
        <p14:creationId xmlns:p14="http://schemas.microsoft.com/office/powerpoint/2010/main" val="35892666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dirty="0" smtClean="0"/>
              <a:t>xample 1: Health vs. wealth</a:t>
            </a:r>
            <a:endParaRPr lang="en-US" dirty="0"/>
          </a:p>
        </p:txBody>
      </p:sp>
      <p:sp>
        <p:nvSpPr>
          <p:cNvPr id="3" name="Content Placeholder 2"/>
          <p:cNvSpPr>
            <a:spLocks noGrp="1"/>
          </p:cNvSpPr>
          <p:nvPr>
            <p:ph idx="1"/>
          </p:nvPr>
        </p:nvSpPr>
        <p:spPr/>
        <p:txBody>
          <a:bodyPr/>
          <a:lstStyle/>
          <a:p>
            <a:pPr marL="0" indent="0">
              <a:buNone/>
            </a:pPr>
            <a:r>
              <a:rPr lang="en-US" sz="3200" dirty="0" smtClean="0"/>
              <a:t>Students watch </a:t>
            </a:r>
            <a:r>
              <a:rPr lang="en-US" sz="3200" dirty="0" err="1" smtClean="0"/>
              <a:t>Rosling’s</a:t>
            </a:r>
            <a:r>
              <a:rPr lang="en-US" sz="3200" dirty="0" smtClean="0"/>
              <a:t> video on “200 countries, 200 years in 4 minutes”</a:t>
            </a:r>
            <a:endParaRPr lang="en-US" sz="32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38</a:t>
            </a:fld>
            <a:endParaRPr lang="en-US" alt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6564" y="2667000"/>
            <a:ext cx="4577635" cy="3378405"/>
          </a:xfrm>
          <a:prstGeom prst="rect">
            <a:avLst/>
          </a:prstGeom>
        </p:spPr>
      </p:pic>
    </p:spTree>
    <p:extLst>
      <p:ext uri="{BB962C8B-B14F-4D97-AF65-F5344CB8AC3E}">
        <p14:creationId xmlns:p14="http://schemas.microsoft.com/office/powerpoint/2010/main" val="17674825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 Health vs. wealth</a:t>
            </a:r>
            <a:endParaRPr lang="en-US" dirty="0"/>
          </a:p>
        </p:txBody>
      </p:sp>
      <p:sp>
        <p:nvSpPr>
          <p:cNvPr id="3" name="Content Placeholder 2"/>
          <p:cNvSpPr>
            <a:spLocks noGrp="1"/>
          </p:cNvSpPr>
          <p:nvPr>
            <p:ph idx="1"/>
          </p:nvPr>
        </p:nvSpPr>
        <p:spPr/>
        <p:txBody>
          <a:bodyPr/>
          <a:lstStyle/>
          <a:p>
            <a:r>
              <a:rPr lang="en-US" dirty="0" smtClean="0"/>
              <a:t>Identify the observational units in this graph.</a:t>
            </a:r>
          </a:p>
          <a:p>
            <a:r>
              <a:rPr lang="en-US" dirty="0" smtClean="0"/>
              <a:t>Identify all of the variables in this graph.</a:t>
            </a:r>
          </a:p>
          <a:p>
            <a:r>
              <a:rPr lang="en-US" dirty="0"/>
              <a:t>C</a:t>
            </a:r>
            <a:r>
              <a:rPr lang="en-US" dirty="0" smtClean="0"/>
              <a:t>lassify each variable as categorical or numerical.</a:t>
            </a:r>
          </a:p>
          <a:p>
            <a:r>
              <a:rPr lang="en-US" dirty="0" smtClean="0"/>
              <a:t>Describe the association between income per person and life expectancy.</a:t>
            </a:r>
          </a:p>
          <a:p>
            <a:r>
              <a:rPr lang="en-US" dirty="0" smtClean="0"/>
              <a:t>Describe what the graph reveals about any relationship between regions of the world and health/wealth.</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39</a:t>
            </a:fld>
            <a:endParaRPr lang="en-US" altLang="en-US"/>
          </a:p>
        </p:txBody>
      </p:sp>
    </p:spTree>
    <p:extLst>
      <p:ext uri="{BB962C8B-B14F-4D97-AF65-F5344CB8AC3E}">
        <p14:creationId xmlns:p14="http://schemas.microsoft.com/office/powerpoint/2010/main" val="22099810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Life expectancy in …</a:t>
            </a:r>
            <a:endParaRPr lang="en-US" dirty="0"/>
          </a:p>
        </p:txBody>
      </p:sp>
      <p:sp>
        <p:nvSpPr>
          <p:cNvPr id="3" name="Content Placeholder 2"/>
          <p:cNvSpPr>
            <a:spLocks noGrp="1"/>
          </p:cNvSpPr>
          <p:nvPr>
            <p:ph idx="1"/>
          </p:nvPr>
        </p:nvSpPr>
        <p:spPr/>
        <p:txBody>
          <a:bodyPr/>
          <a:lstStyle/>
          <a:p>
            <a:r>
              <a:rPr lang="en-US" dirty="0" smtClean="0"/>
              <a:t>Describe what this graph reveals.</a:t>
            </a:r>
          </a:p>
          <a:p>
            <a:r>
              <a:rPr lang="en-US" dirty="0" smtClean="0"/>
              <a:t>Make an educated guess for the country.</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40</a:t>
            </a:fld>
            <a:endParaRPr lang="en-US" altLang="en-US"/>
          </a:p>
        </p:txBody>
      </p:sp>
      <p:pic>
        <p:nvPicPr>
          <p:cNvPr id="7" name="Content Placeholder 10"/>
          <p:cNvPicPr>
            <a:picLocks noChangeAspect="1"/>
          </p:cNvPicPr>
          <p:nvPr/>
        </p:nvPicPr>
        <p:blipFill>
          <a:blip r:embed="rId2"/>
          <a:stretch>
            <a:fillRect/>
          </a:stretch>
        </p:blipFill>
        <p:spPr bwMode="auto">
          <a:xfrm>
            <a:off x="1595437" y="2676970"/>
            <a:ext cx="5338763" cy="341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0093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Life expectancy in …</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r>
              <a:rPr lang="en-US" dirty="0" smtClean="0"/>
              <a:t>Explain what happened in the 1990s.</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41</a:t>
            </a:fld>
            <a:endParaRPr lang="en-US" altLang="en-US"/>
          </a:p>
        </p:txBody>
      </p:sp>
      <p:pic>
        <p:nvPicPr>
          <p:cNvPr id="8" name="Content Placeholder 8"/>
          <p:cNvPicPr>
            <a:picLocks noChangeAspect="1"/>
          </p:cNvPicPr>
          <p:nvPr/>
        </p:nvPicPr>
        <p:blipFill>
          <a:blip r:embed="rId2"/>
          <a:stretch>
            <a:fillRect/>
          </a:stretch>
        </p:blipFill>
        <p:spPr bwMode="auto">
          <a:xfrm>
            <a:off x="1246190" y="1524000"/>
            <a:ext cx="5916610" cy="403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2689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a:xfrm>
            <a:off x="457200" y="1524000"/>
            <a:ext cx="8229600" cy="4530725"/>
          </a:xfrm>
        </p:spPr>
        <p:txBody>
          <a:bodyPr/>
          <a:lstStyle/>
          <a:p>
            <a:r>
              <a:rPr lang="en-US" dirty="0" smtClean="0"/>
              <a:t>Energy-related CO</a:t>
            </a:r>
            <a:r>
              <a:rPr lang="en-US" sz="2000" dirty="0" smtClean="0"/>
              <a:t>2</a:t>
            </a:r>
            <a:r>
              <a:rPr lang="en-US" dirty="0" smtClean="0"/>
              <a:t> emissions (in millions of metric tons) in the U.S. from 1990-2005</a:t>
            </a:r>
          </a:p>
          <a:p>
            <a:endParaRPr lang="en-US" dirty="0"/>
          </a:p>
          <a:p>
            <a:endParaRPr lang="en-US" dirty="0" smtClean="0"/>
          </a:p>
          <a:p>
            <a:endParaRPr lang="en-US" dirty="0"/>
          </a:p>
          <a:p>
            <a:endParaRPr lang="en-US" dirty="0" smtClean="0"/>
          </a:p>
          <a:p>
            <a:endParaRPr lang="en-US" dirty="0"/>
          </a:p>
          <a:p>
            <a:endParaRPr lang="en-US" dirty="0" smtClean="0"/>
          </a:p>
          <a:p>
            <a:r>
              <a:rPr lang="en-US" sz="2000" dirty="0" smtClean="0"/>
              <a:t>Source</a:t>
            </a:r>
            <a:r>
              <a:rPr lang="en-US" sz="2000" dirty="0"/>
              <a:t>: https://www.eia.gov/environment/emissions/carbon/</a:t>
            </a:r>
          </a:p>
          <a:p>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42</a:t>
            </a:fld>
            <a:endParaRPr lang="en-US" altLang="en-US"/>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446655"/>
            <a:ext cx="5181600" cy="3344545"/>
          </a:xfrm>
          <a:prstGeom prst="rect">
            <a:avLst/>
          </a:prstGeom>
          <a:noFill/>
          <a:ln>
            <a:noFill/>
          </a:ln>
        </p:spPr>
      </p:pic>
    </p:spTree>
    <p:extLst>
      <p:ext uri="{BB962C8B-B14F-4D97-AF65-F5344CB8AC3E}">
        <p14:creationId xmlns:p14="http://schemas.microsoft.com/office/powerpoint/2010/main" val="14671033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a:xfrm>
            <a:off x="457200" y="1600200"/>
            <a:ext cx="8305800" cy="4530725"/>
          </a:xfrm>
        </p:spPr>
        <p:txBody>
          <a:bodyPr/>
          <a:lstStyle/>
          <a:p>
            <a:r>
              <a:rPr lang="en-US" dirty="0" smtClean="0"/>
              <a:t>Describe what graph reveals.</a:t>
            </a:r>
          </a:p>
          <a:p>
            <a:r>
              <a:rPr lang="en-US" dirty="0" smtClean="0"/>
              <a:t>Determine least squares line. </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43</a:t>
            </a:fld>
            <a:endParaRPr lang="en-US" altLang="en-US"/>
          </a:p>
        </p:txBody>
      </p:sp>
      <p:pic>
        <p:nvPicPr>
          <p:cNvPr id="9" name="Picture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2587942"/>
            <a:ext cx="5147945" cy="3584258"/>
          </a:xfrm>
          <a:prstGeom prst="rect">
            <a:avLst/>
          </a:prstGeom>
          <a:noFill/>
          <a:ln>
            <a:noFill/>
          </a:ln>
        </p:spPr>
      </p:pic>
    </p:spTree>
    <p:extLst>
      <p:ext uri="{BB962C8B-B14F-4D97-AF65-F5344CB8AC3E}">
        <p14:creationId xmlns:p14="http://schemas.microsoft.com/office/powerpoint/2010/main" val="36342605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p:txBody>
          <a:bodyPr/>
          <a:lstStyle/>
          <a:p>
            <a:r>
              <a:rPr lang="en-US" dirty="0" smtClean="0"/>
              <a:t>Interpret the slope coefficient of the line.</a:t>
            </a:r>
          </a:p>
          <a:p>
            <a:r>
              <a:rPr lang="en-US" dirty="0" smtClean="0"/>
              <a:t>Use the line to predict CO</a:t>
            </a:r>
            <a:r>
              <a:rPr lang="en-US" sz="2000" dirty="0" smtClean="0"/>
              <a:t>2</a:t>
            </a:r>
            <a:r>
              <a:rPr lang="en-US" dirty="0" smtClean="0"/>
              <a:t> emissions for the year 2016.</a:t>
            </a:r>
          </a:p>
          <a:p>
            <a:pPr marL="0" indent="0">
              <a:buNone/>
            </a:pPr>
            <a:r>
              <a:rPr lang="en-US" dirty="0" smtClean="0"/>
              <a:t>Predicted CO</a:t>
            </a:r>
            <a:r>
              <a:rPr lang="en-US" sz="2000" dirty="0" smtClean="0"/>
              <a:t>2</a:t>
            </a:r>
            <a:r>
              <a:rPr lang="en-US" dirty="0" smtClean="0"/>
              <a:t> emissions in year 2016</a:t>
            </a:r>
          </a:p>
          <a:p>
            <a:pPr marL="0" indent="0">
              <a:buNone/>
            </a:pPr>
            <a:r>
              <a:rPr lang="en-US" dirty="0"/>
              <a:t>	</a:t>
            </a:r>
            <a:r>
              <a:rPr lang="en-US" dirty="0" smtClean="0"/>
              <a:t>= -134,931 + 70.32×2016 ≈ 6834 </a:t>
            </a:r>
            <a:r>
              <a:rPr lang="en-US" dirty="0" err="1" smtClean="0"/>
              <a:t>mmt</a:t>
            </a:r>
            <a:endParaRPr lang="en-US" dirty="0" smtClean="0"/>
          </a:p>
          <a:p>
            <a:pPr marL="0" indent="0">
              <a:buNone/>
            </a:pPr>
            <a:r>
              <a:rPr lang="en-US" dirty="0" smtClean="0"/>
              <a:t>Actual </a:t>
            </a:r>
            <a:r>
              <a:rPr lang="en-US" dirty="0"/>
              <a:t>CO</a:t>
            </a:r>
            <a:r>
              <a:rPr lang="en-US" sz="2000" dirty="0"/>
              <a:t>2</a:t>
            </a:r>
            <a:r>
              <a:rPr lang="en-US" dirty="0"/>
              <a:t> emissions in year </a:t>
            </a:r>
            <a:r>
              <a:rPr lang="en-US" dirty="0" smtClean="0"/>
              <a:t>2016: 5170 </a:t>
            </a:r>
            <a:r>
              <a:rPr lang="en-US" dirty="0" err="1" smtClean="0"/>
              <a:t>mmt</a:t>
            </a:r>
            <a:endParaRPr lang="en-US" dirty="0" smtClean="0"/>
          </a:p>
          <a:p>
            <a:r>
              <a:rPr lang="en-US" dirty="0" smtClean="0"/>
              <a:t>Determine percentage error of the prediction</a:t>
            </a:r>
          </a:p>
          <a:p>
            <a:pPr marL="0" indent="0">
              <a:buNone/>
            </a:pPr>
            <a:r>
              <a:rPr lang="en-US" dirty="0" smtClean="0"/>
              <a:t>(6834 – 5170) / 5170 × 100% ≈ 32.2%</a:t>
            </a:r>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44</a:t>
            </a:fld>
            <a:endParaRPr lang="en-US" altLang="en-US"/>
          </a:p>
        </p:txBody>
      </p:sp>
    </p:spTree>
    <p:extLst>
      <p:ext uri="{BB962C8B-B14F-4D97-AF65-F5344CB8AC3E}">
        <p14:creationId xmlns:p14="http://schemas.microsoft.com/office/powerpoint/2010/main" val="194881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p:txBody>
          <a:bodyPr/>
          <a:lstStyle/>
          <a:p>
            <a:r>
              <a:rPr lang="en-US" dirty="0" smtClean="0"/>
              <a:t>What went wrong??</a:t>
            </a:r>
          </a:p>
          <a:p>
            <a:pPr marL="0" indent="0">
              <a:buNone/>
            </a:pPr>
            <a:r>
              <a:rPr lang="en-US" dirty="0" smtClean="0"/>
              <a:t>Beware of extrapolation</a:t>
            </a:r>
          </a:p>
          <a:p>
            <a:pPr marL="0" indent="0">
              <a:buNone/>
            </a:pPr>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45</a:t>
            </a:fld>
            <a:endParaRPr lang="en-US" altLang="en-US"/>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2667001"/>
            <a:ext cx="4495800" cy="3429000"/>
          </a:xfrm>
          <a:prstGeom prst="rect">
            <a:avLst/>
          </a:prstGeom>
          <a:noFill/>
          <a:ln>
            <a:noFill/>
          </a:ln>
        </p:spPr>
      </p:pic>
    </p:spTree>
    <p:extLst>
      <p:ext uri="{BB962C8B-B14F-4D97-AF65-F5344CB8AC3E}">
        <p14:creationId xmlns:p14="http://schemas.microsoft.com/office/powerpoint/2010/main" val="2341753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 Global poverty question</a:t>
            </a:r>
            <a:endParaRPr lang="en-US" dirty="0"/>
          </a:p>
        </p:txBody>
      </p:sp>
      <p:sp>
        <p:nvSpPr>
          <p:cNvPr id="3" name="Content Placeholder 2"/>
          <p:cNvSpPr>
            <a:spLocks noGrp="1"/>
          </p:cNvSpPr>
          <p:nvPr>
            <p:ph idx="1"/>
          </p:nvPr>
        </p:nvSpPr>
        <p:spPr>
          <a:xfrm>
            <a:off x="499756" y="1600199"/>
            <a:ext cx="8568044" cy="4530725"/>
          </a:xfrm>
        </p:spPr>
        <p:txBody>
          <a:bodyPr/>
          <a:lstStyle/>
          <a:p>
            <a:pPr marL="0" indent="0">
              <a:buNone/>
            </a:pPr>
            <a:r>
              <a:rPr lang="en-US" dirty="0" smtClean="0"/>
              <a:t>Data from a recent class of mine (</a:t>
            </a:r>
            <a:r>
              <a:rPr lang="en-US" i="1" dirty="0" smtClean="0"/>
              <a:t>n</a:t>
            </a:r>
            <a:r>
              <a:rPr lang="en-US" dirty="0" smtClean="0"/>
              <a:t> = 83)</a:t>
            </a:r>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46</a:t>
            </a:fld>
            <a:endParaRPr lang="en-US" altLang="en-US"/>
          </a:p>
        </p:txBody>
      </p:sp>
      <p:pic>
        <p:nvPicPr>
          <p:cNvPr id="9" name="Content Placeholder 8"/>
          <p:cNvPicPr>
            <a:picLocks noChangeAspect="1"/>
          </p:cNvPicPr>
          <p:nvPr/>
        </p:nvPicPr>
        <p:blipFill>
          <a:blip r:embed="rId2"/>
          <a:stretch>
            <a:fillRect/>
          </a:stretch>
        </p:blipFill>
        <p:spPr bwMode="auto">
          <a:xfrm>
            <a:off x="2362200" y="2093589"/>
            <a:ext cx="4876800" cy="4050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9181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 Global poverty question</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Do the sample data provide strong evidence that less than one-third of all students at the university would answer correctly (i.e., that students do worse than chimpanzees would)?</a:t>
            </a:r>
          </a:p>
          <a:p>
            <a:endParaRPr lang="en-US" dirty="0" smtClean="0"/>
          </a:p>
          <a:p>
            <a:r>
              <a:rPr lang="en-US" dirty="0" smtClean="0"/>
              <a:t>Simulation-based inference</a:t>
            </a:r>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47</a:t>
            </a:fld>
            <a:endParaRPr lang="en-US" altLang="en-US"/>
          </a:p>
        </p:txBody>
      </p:sp>
    </p:spTree>
    <p:extLst>
      <p:ext uri="{BB962C8B-B14F-4D97-AF65-F5344CB8AC3E}">
        <p14:creationId xmlns:p14="http://schemas.microsoft.com/office/powerpoint/2010/main" val="8303810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4: Global poverty question</a:t>
            </a:r>
          </a:p>
        </p:txBody>
      </p:sp>
      <p:sp>
        <p:nvSpPr>
          <p:cNvPr id="3" name="Content Placeholder 2"/>
          <p:cNvSpPr>
            <a:spLocks noGrp="1"/>
          </p:cNvSpPr>
          <p:nvPr>
            <p:ph idx="1"/>
          </p:nvPr>
        </p:nvSpPr>
        <p:spPr>
          <a:xfrm>
            <a:off x="457200" y="1870075"/>
            <a:ext cx="8534400" cy="4530725"/>
          </a:xfrm>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a:t>Moderately strong evidence (p-value ≈ </a:t>
            </a:r>
            <a:r>
              <a:rPr lang="en-US"/>
              <a:t>.</a:t>
            </a:r>
            <a:r>
              <a:rPr lang="en-US" smtClean="0"/>
              <a:t>0486) </a:t>
            </a:r>
            <a:r>
              <a:rPr lang="en-US" dirty="0"/>
              <a:t>that less than one-third would answer correctly</a:t>
            </a:r>
          </a:p>
          <a:p>
            <a:endParaRPr lang="en-US"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48</a:t>
            </a:fld>
            <a:endParaRPr lang="en-US" altLang="en-US"/>
          </a:p>
        </p:txBody>
      </p:sp>
      <p:pic>
        <p:nvPicPr>
          <p:cNvPr id="7" name="Picture 6"/>
          <p:cNvPicPr>
            <a:picLocks noChangeAspect="1"/>
          </p:cNvPicPr>
          <p:nvPr/>
        </p:nvPicPr>
        <p:blipFill>
          <a:blip r:embed="rId2"/>
          <a:stretch>
            <a:fillRect/>
          </a:stretch>
        </p:blipFill>
        <p:spPr>
          <a:xfrm>
            <a:off x="1828800" y="1143000"/>
            <a:ext cx="5227491" cy="4038600"/>
          </a:xfrm>
          <a:prstGeom prst="rect">
            <a:avLst/>
          </a:prstGeom>
        </p:spPr>
      </p:pic>
    </p:spTree>
    <p:extLst>
      <p:ext uri="{BB962C8B-B14F-4D97-AF65-F5344CB8AC3E}">
        <p14:creationId xmlns:p14="http://schemas.microsoft.com/office/powerpoint/2010/main" val="1326956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 Global poverty question</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U.S. survey: 59% of 1005 answered “doubled”</a:t>
            </a:r>
          </a:p>
          <a:p>
            <a:r>
              <a:rPr lang="en-US" dirty="0" smtClean="0"/>
              <a:t>Estimate the proportion of all U.S. adults who would answer “doubled” with 95% confidence</a:t>
            </a:r>
          </a:p>
          <a:p>
            <a:pPr marL="0" indent="0">
              <a:buNone/>
            </a:pPr>
            <a:r>
              <a:rPr lang="en-US" dirty="0" smtClean="0"/>
              <a:t>                   .59 ± .030: (.560, .620)</a:t>
            </a:r>
          </a:p>
          <a:p>
            <a:r>
              <a:rPr lang="en-US" dirty="0" smtClean="0"/>
              <a:t>Interpret this interval.</a:t>
            </a:r>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49</a:t>
            </a:fld>
            <a:endParaRPr lang="en-US" altLang="en-US"/>
          </a:p>
        </p:txBody>
      </p:sp>
    </p:spTree>
    <p:extLst>
      <p:ext uri="{BB962C8B-B14F-4D97-AF65-F5344CB8AC3E}">
        <p14:creationId xmlns:p14="http://schemas.microsoft.com/office/powerpoint/2010/main" val="16954209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Criticisms</a:t>
            </a:r>
            <a:endParaRPr lang="en-US" dirty="0"/>
          </a:p>
        </p:txBody>
      </p:sp>
      <p:sp>
        <p:nvSpPr>
          <p:cNvPr id="3" name="Content Placeholder 2"/>
          <p:cNvSpPr>
            <a:spLocks noGrp="1"/>
          </p:cNvSpPr>
          <p:nvPr>
            <p:ph idx="1"/>
          </p:nvPr>
        </p:nvSpPr>
        <p:spPr>
          <a:xfrm>
            <a:off x="457200" y="1371600"/>
            <a:ext cx="8229600" cy="4530725"/>
          </a:xfrm>
        </p:spPr>
        <p:txBody>
          <a:bodyPr/>
          <a:lstStyle/>
          <a:p>
            <a:endParaRPr lang="en-US" sz="2400" dirty="0" smtClean="0"/>
          </a:p>
          <a:p>
            <a:endParaRPr lang="en-US" sz="2400" dirty="0"/>
          </a:p>
          <a:p>
            <a:endParaRPr lang="en-US" sz="2400" dirty="0" smtClean="0"/>
          </a:p>
          <a:p>
            <a:endParaRPr lang="en-US" sz="2400" dirty="0"/>
          </a:p>
          <a:p>
            <a:endParaRPr lang="en-US" sz="2400" dirty="0" smtClean="0"/>
          </a:p>
          <a:p>
            <a:r>
              <a:rPr lang="en-US" sz="2000" dirty="0" smtClean="0"/>
              <a:t>inthesetimes.com</a:t>
            </a:r>
          </a:p>
          <a:p>
            <a:endParaRPr lang="en-US" sz="2400" dirty="0"/>
          </a:p>
          <a:p>
            <a:endParaRPr lang="en-US" sz="2400" dirty="0" smtClean="0"/>
          </a:p>
          <a:p>
            <a:pPr marL="0" indent="0">
              <a:buNone/>
            </a:pPr>
            <a:endParaRPr lang="en-US" sz="2400" dirty="0" smtClean="0"/>
          </a:p>
          <a:p>
            <a:pPr marL="0" indent="0">
              <a:buNone/>
            </a:pPr>
            <a:endParaRPr lang="en-US" sz="2400" dirty="0" smtClean="0"/>
          </a:p>
          <a:p>
            <a:r>
              <a:rPr lang="en-US" sz="2000" i="1" dirty="0" smtClean="0"/>
              <a:t>The Chronicle Review</a:t>
            </a:r>
            <a:endParaRPr lang="en-US" sz="2000" i="1"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50</a:t>
            </a:fld>
            <a:endParaRPr lang="en-US" altLang="en-US"/>
          </a:p>
        </p:txBody>
      </p:sp>
      <p:pic>
        <p:nvPicPr>
          <p:cNvPr id="7" name="Content Placeholder 6"/>
          <p:cNvPicPr>
            <a:picLocks noChangeAspect="1"/>
          </p:cNvPicPr>
          <p:nvPr/>
        </p:nvPicPr>
        <p:blipFill>
          <a:blip r:embed="rId2"/>
          <a:stretch>
            <a:fillRect/>
          </a:stretch>
        </p:blipFill>
        <p:spPr bwMode="auto">
          <a:xfrm>
            <a:off x="381000" y="1449595"/>
            <a:ext cx="8229600" cy="213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stretch>
            <a:fillRect/>
          </a:stretch>
        </p:blipFill>
        <p:spPr>
          <a:xfrm>
            <a:off x="228600" y="3960622"/>
            <a:ext cx="8534400" cy="1754378"/>
          </a:xfrm>
          <a:prstGeom prst="rect">
            <a:avLst/>
          </a:prstGeom>
        </p:spPr>
      </p:pic>
    </p:spTree>
    <p:extLst>
      <p:ext uri="{BB962C8B-B14F-4D97-AF65-F5344CB8AC3E}">
        <p14:creationId xmlns:p14="http://schemas.microsoft.com/office/powerpoint/2010/main" val="15227264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a:xfrm>
            <a:off x="457200" y="1600200"/>
            <a:ext cx="8534400" cy="4530725"/>
          </a:xfrm>
        </p:spPr>
        <p:txBody>
          <a:bodyPr/>
          <a:lstStyle/>
          <a:p>
            <a:pPr marL="0" indent="0">
              <a:buNone/>
            </a:pPr>
            <a:r>
              <a:rPr lang="en-US" sz="3200" smtClean="0"/>
              <a:t>I </a:t>
            </a:r>
            <a:r>
              <a:rPr lang="en-US" sz="3200" dirty="0" smtClean="0"/>
              <a:t>also believe that:</a:t>
            </a:r>
          </a:p>
          <a:p>
            <a:r>
              <a:rPr lang="en-US" sz="3200" dirty="0" smtClean="0"/>
              <a:t>Enormous progress remains to be made.</a:t>
            </a:r>
          </a:p>
          <a:p>
            <a:r>
              <a:rPr lang="en-US" sz="3200" dirty="0" smtClean="0"/>
              <a:t>Statistics teachers should also present data, examples, activities, and assignments that expose problems, inequity, and injustice.</a:t>
            </a:r>
          </a:p>
          <a:p>
            <a:pPr lvl="1"/>
            <a:r>
              <a:rPr lang="en-US" sz="2800" dirty="0"/>
              <a:t>S</a:t>
            </a:r>
            <a:r>
              <a:rPr lang="en-US" sz="2800" dirty="0" smtClean="0"/>
              <a:t>tudents can be motivated to address societal challenges by studying such examples.</a:t>
            </a:r>
            <a:endParaRPr lang="en-US" sz="28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51</a:t>
            </a:fld>
            <a:endParaRPr lang="en-US" altLang="en-US"/>
          </a:p>
        </p:txBody>
      </p:sp>
    </p:spTree>
    <p:extLst>
      <p:ext uri="{BB962C8B-B14F-4D97-AF65-F5344CB8AC3E}">
        <p14:creationId xmlns:p14="http://schemas.microsoft.com/office/powerpoint/2010/main" val="41513520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a:t>
            </a:r>
            <a:endParaRPr lang="en-US" dirty="0"/>
          </a:p>
        </p:txBody>
      </p:sp>
      <p:sp>
        <p:nvSpPr>
          <p:cNvPr id="3" name="Content Placeholder 2"/>
          <p:cNvSpPr>
            <a:spLocks noGrp="1"/>
          </p:cNvSpPr>
          <p:nvPr>
            <p:ph idx="1"/>
          </p:nvPr>
        </p:nvSpPr>
        <p:spPr/>
        <p:txBody>
          <a:bodyPr/>
          <a:lstStyle/>
          <a:p>
            <a:r>
              <a:rPr lang="en-US" sz="3600" dirty="0" smtClean="0"/>
              <a:t>Steven Pinker, </a:t>
            </a:r>
            <a:r>
              <a:rPr lang="en-US" sz="3600" i="1" dirty="0" smtClean="0"/>
              <a:t>Enlightenment Now</a:t>
            </a:r>
          </a:p>
          <a:p>
            <a:r>
              <a:rPr lang="en-US" sz="3600" dirty="0" smtClean="0"/>
              <a:t>Hans </a:t>
            </a:r>
            <a:r>
              <a:rPr lang="en-US" sz="3600" dirty="0" err="1" smtClean="0"/>
              <a:t>Rosling</a:t>
            </a:r>
            <a:r>
              <a:rPr lang="en-US" sz="3600" dirty="0" smtClean="0"/>
              <a:t>, </a:t>
            </a:r>
            <a:r>
              <a:rPr lang="en-US" sz="3600" i="1" dirty="0" err="1" smtClean="0"/>
              <a:t>Factfulness</a:t>
            </a:r>
            <a:endParaRPr lang="en-US" sz="3600" i="1" dirty="0" smtClean="0"/>
          </a:p>
          <a:p>
            <a:r>
              <a:rPr lang="en-US" sz="3600" dirty="0" smtClean="0">
                <a:hlinkClick r:id="rId2"/>
              </a:rPr>
              <a:t>www.gapminder.org</a:t>
            </a:r>
            <a:endParaRPr lang="en-US" sz="3600" dirty="0"/>
          </a:p>
          <a:p>
            <a:r>
              <a:rPr lang="en-US" sz="3600" dirty="0">
                <a:hlinkClick r:id="rId3"/>
              </a:rPr>
              <a:t>o</a:t>
            </a:r>
            <a:r>
              <a:rPr lang="en-US" sz="3600" dirty="0" smtClean="0">
                <a:hlinkClick r:id="rId3"/>
              </a:rPr>
              <a:t>urworldindata.org</a:t>
            </a:r>
            <a:endParaRPr lang="en-US" sz="3600" dirty="0" smtClean="0"/>
          </a:p>
          <a:p>
            <a:r>
              <a:rPr lang="en-US" sz="3600" dirty="0">
                <a:hlinkClick r:id="rId4"/>
              </a:rPr>
              <a:t>h</a:t>
            </a:r>
            <a:r>
              <a:rPr lang="en-US" sz="3600" dirty="0" smtClean="0">
                <a:hlinkClick r:id="rId4"/>
              </a:rPr>
              <a:t>umanprogress.org</a:t>
            </a:r>
            <a:endParaRPr lang="en-US" sz="36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52</a:t>
            </a:fld>
            <a:endParaRPr lang="en-US" altLang="en-US"/>
          </a:p>
        </p:txBody>
      </p:sp>
    </p:spTree>
    <p:extLst>
      <p:ext uri="{BB962C8B-B14F-4D97-AF65-F5344CB8AC3E}">
        <p14:creationId xmlns:p14="http://schemas.microsoft.com/office/powerpoint/2010/main" val="28940455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quote</a:t>
            </a:r>
            <a:endParaRPr lang="en-US" dirty="0"/>
          </a:p>
        </p:txBody>
      </p:sp>
      <p:sp>
        <p:nvSpPr>
          <p:cNvPr id="3" name="Content Placeholder 2"/>
          <p:cNvSpPr>
            <a:spLocks noGrp="1"/>
          </p:cNvSpPr>
          <p:nvPr>
            <p:ph idx="1"/>
          </p:nvPr>
        </p:nvSpPr>
        <p:spPr>
          <a:xfrm>
            <a:off x="457200" y="1600200"/>
            <a:ext cx="8458200" cy="4530725"/>
          </a:xfrm>
        </p:spPr>
        <p:txBody>
          <a:bodyPr/>
          <a:lstStyle/>
          <a:p>
            <a:pPr marL="0" indent="0">
              <a:buNone/>
            </a:pPr>
            <a:r>
              <a:rPr lang="en-US" sz="3200" dirty="0" smtClean="0"/>
              <a:t>“If you could choose a moment in history to be born, and you didn’t know ahead of time who you were going to be, you’d choose </a:t>
            </a:r>
            <a:r>
              <a:rPr lang="en-US" sz="3200" i="1" dirty="0" smtClean="0"/>
              <a:t>now</a:t>
            </a:r>
            <a:r>
              <a:rPr lang="en-US" sz="3200" dirty="0" smtClean="0"/>
              <a:t>.  </a:t>
            </a:r>
          </a:p>
          <a:p>
            <a:pPr marL="0" indent="0">
              <a:buNone/>
            </a:pPr>
            <a:r>
              <a:rPr lang="en-US" sz="3200" dirty="0" smtClean="0"/>
              <a:t>Because the world has never been less violent, healthier, better educated, more tolerant, with more opportunity for more people, and more connected than it is today.”</a:t>
            </a:r>
            <a:endParaRPr lang="en-US" sz="32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53</a:t>
            </a:fld>
            <a:endParaRPr lang="en-US" altLang="en-US"/>
          </a:p>
        </p:txBody>
      </p:sp>
    </p:spTree>
    <p:extLst>
      <p:ext uri="{BB962C8B-B14F-4D97-AF65-F5344CB8AC3E}">
        <p14:creationId xmlns:p14="http://schemas.microsoft.com/office/powerpoint/2010/main" val="34673301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quote</a:t>
            </a:r>
            <a:endParaRPr lang="en-US" dirty="0"/>
          </a:p>
        </p:txBody>
      </p:sp>
      <p:sp>
        <p:nvSpPr>
          <p:cNvPr id="3" name="Content Placeholder 2"/>
          <p:cNvSpPr>
            <a:spLocks noGrp="1"/>
          </p:cNvSpPr>
          <p:nvPr>
            <p:ph idx="1"/>
          </p:nvPr>
        </p:nvSpPr>
        <p:spPr>
          <a:xfrm>
            <a:off x="457200" y="1600200"/>
            <a:ext cx="8458200" cy="4530725"/>
          </a:xfrm>
        </p:spPr>
        <p:txBody>
          <a:bodyPr/>
          <a:lstStyle/>
          <a:p>
            <a:pPr marL="0" indent="0">
              <a:buNone/>
            </a:pPr>
            <a:r>
              <a:rPr lang="en-US" sz="3200" dirty="0" smtClean="0"/>
              <a:t>“If you could choose a moment in history to be born, and you didn’t know ahead of time who you were going to be, you’d choose </a:t>
            </a:r>
            <a:r>
              <a:rPr lang="en-US" sz="3200" i="1" dirty="0" smtClean="0"/>
              <a:t>now</a:t>
            </a:r>
            <a:r>
              <a:rPr lang="en-US" sz="3200" dirty="0" smtClean="0"/>
              <a:t>.  </a:t>
            </a:r>
          </a:p>
          <a:p>
            <a:pPr marL="0" indent="0">
              <a:buNone/>
            </a:pPr>
            <a:r>
              <a:rPr lang="en-US" sz="3200" dirty="0" smtClean="0"/>
              <a:t>Because the world has never been less violent, healthier, better educated, more tolerant, with more opportunity for more people, and more connected than it is today.”  </a:t>
            </a:r>
          </a:p>
          <a:p>
            <a:pPr marL="0" indent="0">
              <a:buNone/>
            </a:pPr>
            <a:r>
              <a:rPr lang="en-US" sz="3200" dirty="0" smtClean="0"/>
              <a:t>‒ President Barack Obama, July 20, 2016</a:t>
            </a:r>
            <a:endParaRPr lang="en-US" sz="32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54</a:t>
            </a:fld>
            <a:endParaRPr lang="en-US" altLang="en-US"/>
          </a:p>
        </p:txBody>
      </p:sp>
    </p:spTree>
    <p:extLst>
      <p:ext uri="{BB962C8B-B14F-4D97-AF65-F5344CB8AC3E}">
        <p14:creationId xmlns:p14="http://schemas.microsoft.com/office/powerpoint/2010/main" val="12123528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a:t>
            </a:r>
            <a:endParaRPr lang="en-US" dirty="0"/>
          </a:p>
        </p:txBody>
      </p:sp>
      <p:sp>
        <p:nvSpPr>
          <p:cNvPr id="3" name="Content Placeholder 2"/>
          <p:cNvSpPr>
            <a:spLocks noGrp="1"/>
          </p:cNvSpPr>
          <p:nvPr>
            <p:ph idx="1"/>
          </p:nvPr>
        </p:nvSpPr>
        <p:spPr/>
        <p:txBody>
          <a:bodyPr/>
          <a:lstStyle/>
          <a:p>
            <a:r>
              <a:rPr lang="en-US" sz="3600" dirty="0" smtClean="0"/>
              <a:t>Shameless plug for my new blog about teaching introductory statistics:</a:t>
            </a:r>
            <a:r>
              <a:rPr lang="en-US" sz="3600" dirty="0"/>
              <a:t> </a:t>
            </a:r>
            <a:r>
              <a:rPr lang="en-US" sz="3600" dirty="0" err="1" smtClean="0">
                <a:hlinkClick r:id="rId2"/>
              </a:rPr>
              <a:t>askgoodquestions.blog</a:t>
            </a:r>
            <a:endParaRPr lang="en-US" sz="3600" dirty="0" smtClean="0"/>
          </a:p>
          <a:p>
            <a:pPr lvl="1"/>
            <a:r>
              <a:rPr lang="en-US" sz="3200" dirty="0" smtClean="0"/>
              <a:t>These slides can be found there</a:t>
            </a:r>
          </a:p>
          <a:p>
            <a:pPr marL="0" indent="0">
              <a:buNone/>
            </a:pPr>
            <a:endParaRPr lang="en-US" sz="3600" dirty="0"/>
          </a:p>
          <a:p>
            <a:r>
              <a:rPr lang="en-US" sz="3600" dirty="0" smtClean="0"/>
              <a:t>Contact me with questions</a:t>
            </a:r>
            <a:r>
              <a:rPr lang="en-US" sz="3600" dirty="0"/>
              <a:t> </a:t>
            </a:r>
            <a:r>
              <a:rPr lang="en-US" sz="3600" dirty="0" smtClean="0"/>
              <a:t>and</a:t>
            </a:r>
            <a:r>
              <a:rPr lang="en-US" sz="3600" dirty="0"/>
              <a:t> </a:t>
            </a:r>
            <a:r>
              <a:rPr lang="en-US" sz="3600" dirty="0" smtClean="0"/>
              <a:t>comments: </a:t>
            </a:r>
            <a:r>
              <a:rPr lang="en-US" sz="3600" dirty="0" smtClean="0">
                <a:hlinkClick r:id="rId3"/>
              </a:rPr>
              <a:t>arossman@calpoly.edu</a:t>
            </a:r>
            <a:endParaRPr lang="en-US" sz="3600" dirty="0"/>
          </a:p>
        </p:txBody>
      </p:sp>
      <p:sp>
        <p:nvSpPr>
          <p:cNvPr id="4" name="Date Placeholder 3"/>
          <p:cNvSpPr>
            <a:spLocks noGrp="1"/>
          </p:cNvSpPr>
          <p:nvPr>
            <p:ph type="dt" sz="half" idx="10"/>
          </p:nvPr>
        </p:nvSpPr>
        <p:spPr/>
        <p:txBody>
          <a:bodyPr/>
          <a:lstStyle/>
          <a:p>
            <a:pPr>
              <a:defRPr/>
            </a:pPr>
            <a:r>
              <a:rPr lang="en-US" altLang="en-US" smtClean="0"/>
              <a:t>Rossman</a:t>
            </a:r>
            <a:endParaRPr lang="en-US" altLang="en-US"/>
          </a:p>
        </p:txBody>
      </p:sp>
      <p:sp>
        <p:nvSpPr>
          <p:cNvPr id="5" name="Footer Placeholder 4"/>
          <p:cNvSpPr>
            <a:spLocks noGrp="1"/>
          </p:cNvSpPr>
          <p:nvPr>
            <p:ph type="ftr" sz="quarter" idx="11"/>
          </p:nvPr>
        </p:nvSpPr>
        <p:spPr/>
        <p:txBody>
          <a:bodyPr/>
          <a:lstStyle/>
          <a:p>
            <a:pPr>
              <a:defRPr/>
            </a:pPr>
            <a:r>
              <a:rPr lang="en-US" altLang="en-US" smtClean="0"/>
              <a:t>JSM 2019</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55</a:t>
            </a:fld>
            <a:endParaRPr lang="en-US" altLang="en-US"/>
          </a:p>
        </p:txBody>
      </p:sp>
    </p:spTree>
    <p:extLst>
      <p:ext uri="{BB962C8B-B14F-4D97-AF65-F5344CB8AC3E}">
        <p14:creationId xmlns:p14="http://schemas.microsoft.com/office/powerpoint/2010/main" val="1950937310"/>
      </p:ext>
    </p:extLst>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Edge</Template>
  <TotalTime>8932</TotalTime>
  <Words>1296</Words>
  <Application>Microsoft Office PowerPoint</Application>
  <PresentationFormat>On-screen Show (4:3)</PresentationFormat>
  <Paragraphs>341</Paragraphs>
  <Slides>55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Garamond</vt:lpstr>
      <vt:lpstr>Wingdings</vt:lpstr>
      <vt:lpstr>Edge</vt:lpstr>
      <vt:lpstr>Emphasizing Human Progress </vt:lpstr>
      <vt:lpstr>Outline</vt:lpstr>
      <vt:lpstr>Quote</vt:lpstr>
      <vt:lpstr>Question A</vt:lpstr>
      <vt:lpstr>Question B</vt:lpstr>
      <vt:lpstr>Question C</vt:lpstr>
      <vt:lpstr>Another quote</vt:lpstr>
      <vt:lpstr>Question A</vt:lpstr>
      <vt:lpstr>Question B</vt:lpstr>
      <vt:lpstr>Question C</vt:lpstr>
      <vt:lpstr>A third quote and a conundrum</vt:lpstr>
      <vt:lpstr>Question A (poverty)</vt:lpstr>
      <vt:lpstr>Question A (poverty)</vt:lpstr>
      <vt:lpstr>Question B (vaccinations)</vt:lpstr>
      <vt:lpstr>Question C (schooling)</vt:lpstr>
      <vt:lpstr>Worse than ignorance</vt:lpstr>
      <vt:lpstr>Inspirations for this talk</vt:lpstr>
      <vt:lpstr>Sentiment analysis of news (Leetaru)</vt:lpstr>
      <vt:lpstr>Sentiment analysis of news (Leetaru)</vt:lpstr>
      <vt:lpstr>Developed vs. developing countries</vt:lpstr>
      <vt:lpstr>Developed vs. developing countries</vt:lpstr>
      <vt:lpstr>Developed vs. developing countries</vt:lpstr>
      <vt:lpstr>Perception: World is getting worse</vt:lpstr>
      <vt:lpstr>Crime rate: Perception vs. actual</vt:lpstr>
      <vt:lpstr>Gun murder rate: perception</vt:lpstr>
      <vt:lpstr>Gun murder rate: actual</vt:lpstr>
      <vt:lpstr>Motor vehicle road injuries, deaths</vt:lpstr>
      <vt:lpstr>Natural disaster deaths</vt:lpstr>
      <vt:lpstr>Extreme poverty</vt:lpstr>
      <vt:lpstr>Child mortality</vt:lpstr>
      <vt:lpstr>Child labor</vt:lpstr>
      <vt:lpstr>Life expectancy</vt:lpstr>
      <vt:lpstr>Literacy</vt:lpstr>
      <vt:lpstr>Secondary schooling</vt:lpstr>
      <vt:lpstr>Inter-racial marriage</vt:lpstr>
      <vt:lpstr>Democracy vs. autocracy</vt:lpstr>
      <vt:lpstr>Take-home message</vt:lpstr>
      <vt:lpstr>Example 1: Health vs. wealth</vt:lpstr>
      <vt:lpstr>Example 1: Health vs. wealth</vt:lpstr>
      <vt:lpstr>Example 2: Life expectancy in …</vt:lpstr>
      <vt:lpstr>Example 2: Life expectancy in …</vt:lpstr>
      <vt:lpstr>Example 3: CO2 emissions</vt:lpstr>
      <vt:lpstr>Example 3: CO2 emissions</vt:lpstr>
      <vt:lpstr>Example 3: CO2 emissions</vt:lpstr>
      <vt:lpstr>Example 3: CO2 emissions</vt:lpstr>
      <vt:lpstr>Example 4: Global poverty question</vt:lpstr>
      <vt:lpstr>Example 4: Global poverty question</vt:lpstr>
      <vt:lpstr>Example 4: Global poverty question</vt:lpstr>
      <vt:lpstr>Example 5: Global poverty question</vt:lpstr>
      <vt:lpstr>Criticisms</vt:lpstr>
      <vt:lpstr>Disclaimer</vt:lpstr>
      <vt:lpstr>For more information</vt:lpstr>
      <vt:lpstr>One more quote</vt:lpstr>
      <vt:lpstr>One more quote</vt:lpstr>
      <vt:lpstr>Thanks!</vt:lpstr>
    </vt:vector>
  </TitlesOfParts>
  <Company>Cal Poly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GAISE presentation</dc:title>
  <dc:creator>Allan Rossman</dc:creator>
  <cp:lastModifiedBy>Allan Rossman</cp:lastModifiedBy>
  <cp:revision>406</cp:revision>
  <cp:lastPrinted>2019-07-25T20:49:35Z</cp:lastPrinted>
  <dcterms:created xsi:type="dcterms:W3CDTF">2009-03-26T00:55:02Z</dcterms:created>
  <dcterms:modified xsi:type="dcterms:W3CDTF">2019-07-28T20:45:35Z</dcterms:modified>
</cp:coreProperties>
</file>