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2"/>
  </p:notesMasterIdLst>
  <p:handoutMasterIdLst>
    <p:handoutMasterId r:id="rId73"/>
  </p:handoutMasterIdLst>
  <p:sldIdLst>
    <p:sldId id="256" r:id="rId2"/>
    <p:sldId id="553" r:id="rId3"/>
    <p:sldId id="483" r:id="rId4"/>
    <p:sldId id="479" r:id="rId5"/>
    <p:sldId id="490" r:id="rId6"/>
    <p:sldId id="492" r:id="rId7"/>
    <p:sldId id="485" r:id="rId8"/>
    <p:sldId id="480" r:id="rId9"/>
    <p:sldId id="491" r:id="rId10"/>
    <p:sldId id="493" r:id="rId11"/>
    <p:sldId id="594" r:id="rId12"/>
    <p:sldId id="481" r:id="rId13"/>
    <p:sldId id="482" r:id="rId14"/>
    <p:sldId id="494" r:id="rId15"/>
    <p:sldId id="495" r:id="rId16"/>
    <p:sldId id="507" r:id="rId17"/>
    <p:sldId id="497" r:id="rId18"/>
    <p:sldId id="516" r:id="rId19"/>
    <p:sldId id="537" r:id="rId20"/>
    <p:sldId id="538" r:id="rId21"/>
    <p:sldId id="539" r:id="rId22"/>
    <p:sldId id="589" r:id="rId23"/>
    <p:sldId id="517" r:id="rId24"/>
    <p:sldId id="556" r:id="rId25"/>
    <p:sldId id="518" r:id="rId26"/>
    <p:sldId id="579" r:id="rId27"/>
    <p:sldId id="580" r:id="rId28"/>
    <p:sldId id="582" r:id="rId29"/>
    <p:sldId id="581" r:id="rId30"/>
    <p:sldId id="583" r:id="rId31"/>
    <p:sldId id="545" r:id="rId32"/>
    <p:sldId id="544" r:id="rId33"/>
    <p:sldId id="488" r:id="rId34"/>
    <p:sldId id="555" r:id="rId35"/>
    <p:sldId id="591" r:id="rId36"/>
    <p:sldId id="593" r:id="rId37"/>
    <p:sldId id="592" r:id="rId38"/>
    <p:sldId id="585" r:id="rId39"/>
    <p:sldId id="540" r:id="rId40"/>
    <p:sldId id="541" r:id="rId41"/>
    <p:sldId id="546" r:id="rId42"/>
    <p:sldId id="549" r:id="rId43"/>
    <p:sldId id="550" r:id="rId44"/>
    <p:sldId id="572" r:id="rId45"/>
    <p:sldId id="498" r:id="rId46"/>
    <p:sldId id="600" r:id="rId47"/>
    <p:sldId id="587" r:id="rId48"/>
    <p:sldId id="500" r:id="rId49"/>
    <p:sldId id="552" r:id="rId50"/>
    <p:sldId id="554" r:id="rId51"/>
    <p:sldId id="504" r:id="rId52"/>
    <p:sldId id="528" r:id="rId53"/>
    <p:sldId id="505" r:id="rId54"/>
    <p:sldId id="530" r:id="rId55"/>
    <p:sldId id="607" r:id="rId56"/>
    <p:sldId id="601" r:id="rId57"/>
    <p:sldId id="602" r:id="rId58"/>
    <p:sldId id="608" r:id="rId59"/>
    <p:sldId id="586" r:id="rId60"/>
    <p:sldId id="603" r:id="rId61"/>
    <p:sldId id="532" r:id="rId62"/>
    <p:sldId id="604" r:id="rId63"/>
    <p:sldId id="514" r:id="rId64"/>
    <p:sldId id="513" r:id="rId65"/>
    <p:sldId id="596" r:id="rId66"/>
    <p:sldId id="558" r:id="rId67"/>
    <p:sldId id="606" r:id="rId68"/>
    <p:sldId id="605" r:id="rId69"/>
    <p:sldId id="522" r:id="rId70"/>
    <p:sldId id="509" r:id="rId71"/>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0"/>
  </p:normalViewPr>
  <p:slideViewPr>
    <p:cSldViewPr>
      <p:cViewPr varScale="1">
        <p:scale>
          <a:sx n="65" d="100"/>
          <a:sy n="65" d="100"/>
        </p:scale>
        <p:origin x="1320" y="3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4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smtClean="0"/>
              <a:t>Rossman slides at SDSU</a:t>
            </a:r>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r>
              <a:rPr lang="en-US" smtClean="0"/>
              <a:t>12/4/2019</a:t>
            </a:r>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r>
              <a:rPr lang="en-US" smtClean="0"/>
              <a:t>https://askgoodquestions.blog</a:t>
            </a:r>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E3A0C843-CD90-48DF-A29F-91F7EFC30E95}" type="slidenum">
              <a:rPr lang="en-US" smtClean="0"/>
              <a:t>‹#›</a:t>
            </a:fld>
            <a:endParaRPr lang="en-US"/>
          </a:p>
        </p:txBody>
      </p:sp>
    </p:spTree>
    <p:extLst>
      <p:ext uri="{BB962C8B-B14F-4D97-AF65-F5344CB8AC3E}">
        <p14:creationId xmlns:p14="http://schemas.microsoft.com/office/powerpoint/2010/main" val="306612910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atin typeface="Arial" charset="0"/>
              </a:defRPr>
            </a:lvl1pPr>
          </a:lstStyle>
          <a:p>
            <a:pPr>
              <a:defRPr/>
            </a:pPr>
            <a:r>
              <a:rPr lang="en-US" smtClean="0"/>
              <a:t>Rossman slides at SDSU</a:t>
            </a: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atin typeface="Arial" charset="0"/>
              </a:defRPr>
            </a:lvl1pPr>
          </a:lstStyle>
          <a:p>
            <a:pPr>
              <a:defRPr/>
            </a:pPr>
            <a:r>
              <a:rPr lang="en-US" smtClean="0"/>
              <a:t>12/4/2019</a:t>
            </a:r>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atin typeface="Arial" charset="0"/>
              </a:defRPr>
            </a:lvl1pPr>
          </a:lstStyle>
          <a:p>
            <a:pPr>
              <a:defRPr/>
            </a:pPr>
            <a:r>
              <a:rPr lang="en-US" smtClean="0"/>
              <a:t>https://askgoodquestions.blog</a:t>
            </a: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atin typeface="Arial" charset="0"/>
              </a:defRPr>
            </a:lvl1pPr>
          </a:lstStyle>
          <a:p>
            <a:pPr>
              <a:defRPr/>
            </a:pPr>
            <a:fld id="{875748A4-B103-45FF-A007-287BD7F36419}" type="slidenum">
              <a:rPr lang="en-US"/>
              <a:pPr>
                <a:defRPr/>
              </a:pPr>
              <a:t>‹#›</a:t>
            </a:fld>
            <a:endParaRPr lang="en-US"/>
          </a:p>
        </p:txBody>
      </p:sp>
    </p:spTree>
    <p:extLst>
      <p:ext uri="{BB962C8B-B14F-4D97-AF65-F5344CB8AC3E}">
        <p14:creationId xmlns:p14="http://schemas.microsoft.com/office/powerpoint/2010/main" val="134190084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75748A4-B103-45FF-A007-287BD7F36419}" type="slidenum">
              <a:rPr lang="en-US" smtClean="0"/>
              <a:pPr>
                <a:defRPr/>
              </a:pPr>
              <a:t>1</a:t>
            </a:fld>
            <a:endParaRPr lang="en-US"/>
          </a:p>
        </p:txBody>
      </p:sp>
      <p:sp>
        <p:nvSpPr>
          <p:cNvPr id="7" name="Date Placeholder 6"/>
          <p:cNvSpPr>
            <a:spLocks noGrp="1"/>
          </p:cNvSpPr>
          <p:nvPr>
            <p:ph type="dt" idx="13"/>
          </p:nvPr>
        </p:nvSpPr>
        <p:spPr/>
        <p:txBody>
          <a:bodyPr/>
          <a:lstStyle/>
          <a:p>
            <a:pPr>
              <a:defRPr/>
            </a:pPr>
            <a:r>
              <a:rPr lang="en-US" smtClean="0"/>
              <a:t>12/4/2019</a:t>
            </a:r>
            <a:endParaRPr lang="en-US"/>
          </a:p>
        </p:txBody>
      </p:sp>
      <p:sp>
        <p:nvSpPr>
          <p:cNvPr id="5" name="Footer Placeholder 4"/>
          <p:cNvSpPr>
            <a:spLocks noGrp="1"/>
          </p:cNvSpPr>
          <p:nvPr>
            <p:ph type="ftr" sz="quarter" idx="14"/>
          </p:nvPr>
        </p:nvSpPr>
        <p:spPr/>
        <p:txBody>
          <a:bodyPr/>
          <a:lstStyle/>
          <a:p>
            <a:pPr>
              <a:defRPr/>
            </a:pPr>
            <a:r>
              <a:rPr lang="en-US" smtClean="0"/>
              <a:t>https://askgoodquestions.blog</a:t>
            </a:r>
            <a:endParaRPr lang="en-US"/>
          </a:p>
        </p:txBody>
      </p:sp>
      <p:sp>
        <p:nvSpPr>
          <p:cNvPr id="6" name="Header Placeholder 5"/>
          <p:cNvSpPr>
            <a:spLocks noGrp="1"/>
          </p:cNvSpPr>
          <p:nvPr>
            <p:ph type="hdr" sz="quarter" idx="15"/>
          </p:nvPr>
        </p:nvSpPr>
        <p:spPr/>
        <p:txBody>
          <a:bodyPr/>
          <a:lstStyle/>
          <a:p>
            <a:pPr>
              <a:defRPr/>
            </a:pPr>
            <a:r>
              <a:rPr lang="en-US" smtClean="0"/>
              <a:t>Rossman slides at SDSU</a:t>
            </a:r>
            <a:endParaRPr lang="en-US"/>
          </a:p>
        </p:txBody>
      </p:sp>
    </p:spTree>
    <p:extLst>
      <p:ext uri="{BB962C8B-B14F-4D97-AF65-F5344CB8AC3E}">
        <p14:creationId xmlns:p14="http://schemas.microsoft.com/office/powerpoint/2010/main" val="48086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800">
              <a:latin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
        <p:nvSpPr>
          <p:cNvPr id="16386"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638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r>
              <a:rPr lang="en-US" altLang="en-US" smtClean="0"/>
              <a:t>February 6, 2020</a:t>
            </a: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smtClean="0"/>
              <a:t>Rossman            University of North Georgia</a:t>
            </a:r>
            <a:endParaRPr lang="en-US" altLang="en-US"/>
          </a:p>
        </p:txBody>
      </p:sp>
      <p:sp>
        <p:nvSpPr>
          <p:cNvPr id="8" name="Rectangle 6"/>
          <p:cNvSpPr>
            <a:spLocks noGrp="1" noChangeArrowheads="1"/>
          </p:cNvSpPr>
          <p:nvPr>
            <p:ph type="sldNum" sz="quarter" idx="12"/>
          </p:nvPr>
        </p:nvSpPr>
        <p:spPr/>
        <p:txBody>
          <a:bodyPr/>
          <a:lstStyle>
            <a:lvl1pPr>
              <a:defRPr/>
            </a:lvl1pPr>
          </a:lstStyle>
          <a:p>
            <a:pPr>
              <a:defRPr/>
            </a:pPr>
            <a:fld id="{6F0DA6ED-8A5F-4536-86EB-1D442657FF32}" type="slidenum">
              <a:rPr lang="en-US" altLang="en-US"/>
              <a:pPr>
                <a:defRPr/>
              </a:pPr>
              <a:t>‹#›</a:t>
            </a:fld>
            <a:endParaRPr lang="en-US" altLang="en-US"/>
          </a:p>
        </p:txBody>
      </p:sp>
    </p:spTree>
    <p:extLst>
      <p:ext uri="{BB962C8B-B14F-4D97-AF65-F5344CB8AC3E}">
        <p14:creationId xmlns:p14="http://schemas.microsoft.com/office/powerpoint/2010/main" val="3043933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18C9A65-CAE6-434E-B465-DBBA5BA6FFBF}" type="slidenum">
              <a:rPr lang="en-US" altLang="en-US"/>
              <a:pPr>
                <a:defRPr/>
              </a:pPr>
              <a:t>‹#›</a:t>
            </a:fld>
            <a:endParaRPr lang="en-US" altLang="en-US"/>
          </a:p>
        </p:txBody>
      </p:sp>
    </p:spTree>
    <p:extLst>
      <p:ext uri="{BB962C8B-B14F-4D97-AF65-F5344CB8AC3E}">
        <p14:creationId xmlns:p14="http://schemas.microsoft.com/office/powerpoint/2010/main" val="200081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29B7F8B-A36E-482A-95DA-95AA3C8547C0}" type="slidenum">
              <a:rPr lang="en-US" altLang="en-US"/>
              <a:pPr>
                <a:defRPr/>
              </a:pPr>
              <a:t>‹#›</a:t>
            </a:fld>
            <a:endParaRPr lang="en-US" altLang="en-US"/>
          </a:p>
        </p:txBody>
      </p:sp>
    </p:spTree>
    <p:extLst>
      <p:ext uri="{BB962C8B-B14F-4D97-AF65-F5344CB8AC3E}">
        <p14:creationId xmlns:p14="http://schemas.microsoft.com/office/powerpoint/2010/main" val="347948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539228F-BDF3-44E0-8FD3-CF8DF84E38D0}" type="slidenum">
              <a:rPr lang="en-US" altLang="en-US"/>
              <a:pPr>
                <a:defRPr/>
              </a:pPr>
              <a:t>‹#›</a:t>
            </a:fld>
            <a:endParaRPr lang="en-US" altLang="en-US"/>
          </a:p>
        </p:txBody>
      </p:sp>
    </p:spTree>
    <p:extLst>
      <p:ext uri="{BB962C8B-B14F-4D97-AF65-F5344CB8AC3E}">
        <p14:creationId xmlns:p14="http://schemas.microsoft.com/office/powerpoint/2010/main" val="399493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AC60619A-864E-4332-A515-0377B6B5D5EE}" type="slidenum">
              <a:rPr lang="en-US" altLang="en-US"/>
              <a:pPr>
                <a:defRPr/>
              </a:pPr>
              <a:t>‹#›</a:t>
            </a:fld>
            <a:endParaRPr lang="en-US" altLang="en-US"/>
          </a:p>
        </p:txBody>
      </p:sp>
    </p:spTree>
    <p:extLst>
      <p:ext uri="{BB962C8B-B14F-4D97-AF65-F5344CB8AC3E}">
        <p14:creationId xmlns:p14="http://schemas.microsoft.com/office/powerpoint/2010/main" val="400227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D63DE30D-D9CE-40F1-A9D2-9C30340EF160}" type="slidenum">
              <a:rPr lang="en-US" altLang="en-US"/>
              <a:pPr>
                <a:defRPr/>
              </a:pPr>
              <a:t>‹#›</a:t>
            </a:fld>
            <a:endParaRPr lang="en-US" altLang="en-US"/>
          </a:p>
        </p:txBody>
      </p:sp>
    </p:spTree>
    <p:extLst>
      <p:ext uri="{BB962C8B-B14F-4D97-AF65-F5344CB8AC3E}">
        <p14:creationId xmlns:p14="http://schemas.microsoft.com/office/powerpoint/2010/main" val="198952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3A2C338C-A87A-4B5E-BC76-80B262109B19}" type="slidenum">
              <a:rPr lang="en-US" altLang="en-US"/>
              <a:pPr>
                <a:defRPr/>
              </a:pPr>
              <a:t>‹#›</a:t>
            </a:fld>
            <a:endParaRPr lang="en-US" altLang="en-US"/>
          </a:p>
        </p:txBody>
      </p:sp>
    </p:spTree>
    <p:extLst>
      <p:ext uri="{BB962C8B-B14F-4D97-AF65-F5344CB8AC3E}">
        <p14:creationId xmlns:p14="http://schemas.microsoft.com/office/powerpoint/2010/main" val="275727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098E500-59FD-4E9F-B46E-62B835992236}" type="slidenum">
              <a:rPr lang="en-US" altLang="en-US"/>
              <a:pPr>
                <a:defRPr/>
              </a:pPr>
              <a:t>‹#›</a:t>
            </a:fld>
            <a:endParaRPr lang="en-US" altLang="en-US"/>
          </a:p>
        </p:txBody>
      </p:sp>
    </p:spTree>
    <p:extLst>
      <p:ext uri="{BB962C8B-B14F-4D97-AF65-F5344CB8AC3E}">
        <p14:creationId xmlns:p14="http://schemas.microsoft.com/office/powerpoint/2010/main" val="2965277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BA27AE8-D682-4B9D-9B76-7B39E983974A}" type="slidenum">
              <a:rPr lang="en-US" altLang="en-US"/>
              <a:pPr>
                <a:defRPr/>
              </a:pPr>
              <a:t>‹#›</a:t>
            </a:fld>
            <a:endParaRPr lang="en-US" altLang="en-US"/>
          </a:p>
        </p:txBody>
      </p:sp>
    </p:spTree>
    <p:extLst>
      <p:ext uri="{BB962C8B-B14F-4D97-AF65-F5344CB8AC3E}">
        <p14:creationId xmlns:p14="http://schemas.microsoft.com/office/powerpoint/2010/main" val="106129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A87E59F-2677-4121-ABE1-A0706B8D0387}" type="slidenum">
              <a:rPr lang="en-US" altLang="en-US"/>
              <a:pPr>
                <a:defRPr/>
              </a:pPr>
              <a:t>‹#›</a:t>
            </a:fld>
            <a:endParaRPr lang="en-US" altLang="en-US"/>
          </a:p>
        </p:txBody>
      </p:sp>
    </p:spTree>
    <p:extLst>
      <p:ext uri="{BB962C8B-B14F-4D97-AF65-F5344CB8AC3E}">
        <p14:creationId xmlns:p14="http://schemas.microsoft.com/office/powerpoint/2010/main" val="683803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6,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University of North Georgia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77D5956-C4EB-474F-8F7B-2E74AEA5B242}" type="slidenum">
              <a:rPr lang="en-US" altLang="en-US"/>
              <a:pPr>
                <a:defRPr/>
              </a:pPr>
              <a:t>‹#›</a:t>
            </a:fld>
            <a:endParaRPr lang="en-US" altLang="en-US"/>
          </a:p>
        </p:txBody>
      </p:sp>
    </p:spTree>
    <p:extLst>
      <p:ext uri="{BB962C8B-B14F-4D97-AF65-F5344CB8AC3E}">
        <p14:creationId xmlns:p14="http://schemas.microsoft.com/office/powerpoint/2010/main" val="266637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r>
              <a:rPr lang="en-US" altLang="en-US" smtClean="0"/>
              <a:t>February 6, 2020</a:t>
            </a:r>
            <a:endParaRPr lang="en-US" altLang="en-US"/>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en-US" altLang="en-US" smtClean="0"/>
              <a:t>Rossman            University of North Georgia</a:t>
            </a:r>
            <a:endParaRPr lang="en-US" altLang="en-US"/>
          </a:p>
        </p:txBody>
      </p:sp>
      <p:sp>
        <p:nvSpPr>
          <p:cNvPr id="15366"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FAB56BD1-834D-4B43-99EF-D518F64B84B1}" type="slidenum">
              <a:rPr lang="en-US" altLang="en-US"/>
              <a:pPr>
                <a:defRPr/>
              </a:pPr>
              <a:t>‹#›</a:t>
            </a:fld>
            <a:endParaRPr lang="en-US" altLang="en-US"/>
          </a:p>
        </p:txBody>
      </p:sp>
      <p:sp>
        <p:nvSpPr>
          <p:cNvPr id="1536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sz="1800">
              <a:latin typeface="Arial" charset="0"/>
            </a:endParaRPr>
          </a:p>
        </p:txBody>
      </p:sp>
      <p:sp>
        <p:nvSpPr>
          <p:cNvPr id="1536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Tree>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hf hdr="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twitter.com/allanjrossman" TargetMode="External"/><Relationship Id="rId4" Type="http://schemas.openxmlformats.org/officeDocument/2006/relationships/hyperlink" Target="https://askgoodquestions.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www.toddrjones.com/data-visualization" TargetMode="External"/><Relationship Id="rId3" Type="http://schemas.openxmlformats.org/officeDocument/2006/relationships/hyperlink" Target="https://ourworldindata.org/" TargetMode="External"/><Relationship Id="rId7" Type="http://schemas.openxmlformats.org/officeDocument/2006/relationships/hyperlink" Target="https://informationisbeautiful.net/beautifulnews/" TargetMode="External"/><Relationship Id="rId2" Type="http://schemas.openxmlformats.org/officeDocument/2006/relationships/hyperlink" Target="http://www.gapminder.org/" TargetMode="External"/><Relationship Id="rId1" Type="http://schemas.openxmlformats.org/officeDocument/2006/relationships/slideLayout" Target="../slideLayouts/slideLayout2.xml"/><Relationship Id="rId6" Type="http://schemas.openxmlformats.org/officeDocument/2006/relationships/hyperlink" Target="https://data.worldbank.org/" TargetMode="External"/><Relationship Id="rId5" Type="http://schemas.openxmlformats.org/officeDocument/2006/relationships/hyperlink" Target="http://www.worlddata.io/" TargetMode="External"/><Relationship Id="rId4" Type="http://schemas.openxmlformats.org/officeDocument/2006/relationships/hyperlink" Target="https://humanprogress.org/"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hyperlink" Target="https://askgoodquestions.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09600" y="1371600"/>
            <a:ext cx="7696200" cy="1752600"/>
          </a:xfrm>
        </p:spPr>
        <p:txBody>
          <a:bodyPr/>
          <a:lstStyle/>
          <a:p>
            <a:pPr eaLnBrk="1" hangingPunct="1"/>
            <a:r>
              <a:rPr lang="en-US" sz="4800" dirty="0" smtClean="0"/>
              <a:t>Revealing Human Progress</a:t>
            </a:r>
            <a:r>
              <a:rPr lang="en-US" sz="4800" dirty="0"/>
              <a:t/>
            </a:r>
            <a:br>
              <a:rPr lang="en-US" sz="4800" dirty="0"/>
            </a:br>
            <a:endParaRPr lang="en-US" sz="4800" dirty="0" smtClean="0"/>
          </a:p>
        </p:txBody>
      </p:sp>
      <p:sp>
        <p:nvSpPr>
          <p:cNvPr id="8195" name="Rectangle 3"/>
          <p:cNvSpPr>
            <a:spLocks noGrp="1" noChangeArrowheads="1"/>
          </p:cNvSpPr>
          <p:nvPr>
            <p:ph type="subTitle" idx="1"/>
          </p:nvPr>
        </p:nvSpPr>
        <p:spPr>
          <a:xfrm>
            <a:off x="1905000" y="3962400"/>
            <a:ext cx="6477000" cy="2209800"/>
          </a:xfrm>
        </p:spPr>
        <p:txBody>
          <a:bodyPr/>
          <a:lstStyle/>
          <a:p>
            <a:pPr eaLnBrk="1" hangingPunct="1"/>
            <a:r>
              <a:rPr lang="en-US" sz="2600" dirty="0" smtClean="0"/>
              <a:t>Allan Rossman</a:t>
            </a:r>
          </a:p>
          <a:p>
            <a:pPr eaLnBrk="1" hangingPunct="1"/>
            <a:r>
              <a:rPr lang="en-US" sz="2600" dirty="0" smtClean="0"/>
              <a:t>Department of Statistics</a:t>
            </a:r>
          </a:p>
          <a:p>
            <a:pPr eaLnBrk="1" hangingPunct="1"/>
            <a:r>
              <a:rPr lang="en-US" sz="2600" dirty="0" smtClean="0"/>
              <a:t>Cal Poly – San Luis Obispo</a:t>
            </a:r>
          </a:p>
          <a:p>
            <a:pPr eaLnBrk="1" hangingPunct="1"/>
            <a:r>
              <a:rPr lang="en-US" sz="2600" dirty="0" smtClean="0">
                <a:hlinkClick r:id="rId3"/>
              </a:rPr>
              <a:t>arossman@calpoly.edu</a:t>
            </a:r>
            <a:endParaRPr lang="en-US" sz="2600" dirty="0" smtClean="0"/>
          </a:p>
          <a:p>
            <a:pPr eaLnBrk="1" hangingPunct="1"/>
            <a:r>
              <a:rPr lang="en-US" sz="2600" dirty="0" smtClean="0">
                <a:hlinkClick r:id="rId4"/>
              </a:rPr>
              <a:t>https://askgoodquestions.blog</a:t>
            </a:r>
            <a:endParaRPr lang="en-US" sz="2600" dirty="0" smtClean="0"/>
          </a:p>
          <a:p>
            <a:pPr eaLnBrk="1" hangingPunct="1"/>
            <a:r>
              <a:rPr lang="en-US" sz="2600" dirty="0" smtClean="0">
                <a:hlinkClick r:id="rId5"/>
              </a:rPr>
              <a:t>@</a:t>
            </a:r>
            <a:r>
              <a:rPr lang="en-US" sz="2600" dirty="0" err="1" smtClean="0">
                <a:hlinkClick r:id="rId5"/>
              </a:rPr>
              <a:t>allanjrossman</a:t>
            </a:r>
            <a:endParaRPr lang="en-US" sz="2600"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839200" cy="4530725"/>
          </a:xfrm>
        </p:spPr>
        <p:txBody>
          <a:bodyPr/>
          <a:lstStyle/>
          <a:p>
            <a:r>
              <a:rPr lang="en-US" sz="3200" dirty="0" smtClean="0"/>
              <a:t>Introduction</a:t>
            </a:r>
          </a:p>
          <a:p>
            <a:pPr lvl="1"/>
            <a:r>
              <a:rPr lang="en-US" sz="2800" dirty="0" smtClean="0"/>
              <a:t>Quotes, questions, </a:t>
            </a:r>
            <a:r>
              <a:rPr lang="en-US" sz="2800" b="1" dirty="0" smtClean="0"/>
              <a:t>big reveal</a:t>
            </a:r>
          </a:p>
          <a:p>
            <a:r>
              <a:rPr lang="en-US" sz="3200" dirty="0" smtClean="0"/>
              <a:t>Data and graphs (lots!)</a:t>
            </a:r>
          </a:p>
          <a:p>
            <a:pPr lvl="1"/>
            <a:r>
              <a:rPr lang="en-US" sz="2800" dirty="0" smtClean="0"/>
              <a:t>Human progress, perception vs. reality</a:t>
            </a:r>
          </a:p>
          <a:p>
            <a:r>
              <a:rPr lang="en-US" sz="3200" b="1" dirty="0" smtClean="0"/>
              <a:t>My requests</a:t>
            </a:r>
          </a:p>
          <a:p>
            <a:r>
              <a:rPr lang="en-US" sz="3200" dirty="0" smtClean="0"/>
              <a:t>Class examples</a:t>
            </a:r>
          </a:p>
          <a:p>
            <a:r>
              <a:rPr lang="en-US" sz="3200" dirty="0" smtClean="0"/>
              <a:t>Conclusion</a:t>
            </a:r>
          </a:p>
          <a:p>
            <a:pPr lvl="1"/>
            <a:r>
              <a:rPr lang="en-US" sz="2800" dirty="0" smtClean="0"/>
              <a:t>Disclaimer, criticisms, final quote, shameless plug</a:t>
            </a:r>
            <a:endParaRPr lang="en-US" sz="28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dirty="0"/>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a:t>
            </a:fld>
            <a:endParaRPr lang="en-US" altLang="en-US"/>
          </a:p>
        </p:txBody>
      </p:sp>
    </p:spTree>
    <p:extLst>
      <p:ext uri="{BB962C8B-B14F-4D97-AF65-F5344CB8AC3E}">
        <p14:creationId xmlns:p14="http://schemas.microsoft.com/office/powerpoint/2010/main" val="3785513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1: Quantitative mindset</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600" dirty="0" smtClean="0"/>
              <a:t>“How can we soundly appraise the state of the world?  The answer is to </a:t>
            </a:r>
            <a:r>
              <a:rPr lang="en-US" sz="3600" i="1" dirty="0" smtClean="0"/>
              <a:t>count</a:t>
            </a:r>
            <a:r>
              <a:rPr lang="en-US" sz="3600" dirty="0" smtClean="0"/>
              <a:t>. …  A quantitative mindset, despite its nerdy aura, is in fact the morally enlightened one, because it treats every human life as having equal value rather than privileging the people who are closest to us or most photogenic.”  ‒ Steven Pinker</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dirty="0"/>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a:t>
            </a:fld>
            <a:endParaRPr lang="en-US" altLang="en-US"/>
          </a:p>
        </p:txBody>
      </p:sp>
    </p:spTree>
    <p:extLst>
      <p:ext uri="{BB962C8B-B14F-4D97-AF65-F5344CB8AC3E}">
        <p14:creationId xmlns:p14="http://schemas.microsoft.com/office/powerpoint/2010/main" val="2444657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dirty="0" smtClean="0"/>
              <a:t>Almost halved</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a:t>
            </a:fld>
            <a:endParaRPr lang="en-US" altLang="en-US"/>
          </a:p>
        </p:txBody>
      </p:sp>
    </p:spTree>
    <p:extLst>
      <p:ext uri="{BB962C8B-B14F-4D97-AF65-F5344CB8AC3E}">
        <p14:creationId xmlns:p14="http://schemas.microsoft.com/office/powerpoint/2010/main" val="4291362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dirty="0" smtClean="0"/>
              <a:t>80 percent</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a:t>
            </a:fld>
            <a:endParaRPr lang="en-US" altLang="en-US"/>
          </a:p>
        </p:txBody>
      </p:sp>
    </p:spTree>
    <p:extLst>
      <p:ext uri="{BB962C8B-B14F-4D97-AF65-F5344CB8AC3E}">
        <p14:creationId xmlns:p14="http://schemas.microsoft.com/office/powerpoint/2010/main" val="564071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a:t>
            </a:fld>
            <a:endParaRPr lang="en-US" altLang="en-US"/>
          </a:p>
        </p:txBody>
      </p:sp>
    </p:spTree>
    <p:extLst>
      <p:ext uri="{BB962C8B-B14F-4D97-AF65-F5344CB8AC3E}">
        <p14:creationId xmlns:p14="http://schemas.microsoft.com/office/powerpoint/2010/main" val="1944318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2: Most important change</a:t>
            </a:r>
            <a:endParaRPr lang="en-US" dirty="0"/>
          </a:p>
        </p:txBody>
      </p:sp>
      <p:sp>
        <p:nvSpPr>
          <p:cNvPr id="3" name="Content Placeholder 2"/>
          <p:cNvSpPr>
            <a:spLocks noGrp="1"/>
          </p:cNvSpPr>
          <p:nvPr>
            <p:ph idx="1"/>
          </p:nvPr>
        </p:nvSpPr>
        <p:spPr>
          <a:xfrm>
            <a:off x="457200" y="1600200"/>
            <a:ext cx="7772400" cy="4530725"/>
          </a:xfrm>
        </p:spPr>
        <p:txBody>
          <a:bodyPr/>
          <a:lstStyle/>
          <a:p>
            <a:pPr marL="0" indent="0">
              <a:buNone/>
            </a:pPr>
            <a:r>
              <a:rPr lang="en-US" sz="3600" dirty="0" smtClean="0"/>
              <a:t>“Over </a:t>
            </a:r>
            <a:r>
              <a:rPr lang="en-US" sz="3600" dirty="0"/>
              <a:t>the past twenty years, the proportion of the global population living in extreme poverty has halved.  This is absolutely revolutionary.  I consider it to be the most important change that has happened in the world in my lifetime</a:t>
            </a:r>
            <a:r>
              <a:rPr lang="en-US" sz="3600" dirty="0" smtClean="0"/>
              <a:t>.”  ‒ Hans </a:t>
            </a:r>
            <a:r>
              <a:rPr lang="en-US" sz="3600" dirty="0" err="1" smtClean="0"/>
              <a:t>Rosling</a:t>
            </a:r>
            <a:endParaRPr lang="en-US" sz="3600" i="1" dirty="0" smtClean="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a:t>
            </a:fld>
            <a:endParaRPr lang="en-US" altLang="en-US"/>
          </a:p>
        </p:txBody>
      </p:sp>
    </p:spTree>
    <p:extLst>
      <p:ext uri="{BB962C8B-B14F-4D97-AF65-F5344CB8AC3E}">
        <p14:creationId xmlns:p14="http://schemas.microsoft.com/office/powerpoint/2010/main" val="39673959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b="1" i="1" dirty="0" smtClean="0"/>
              <a:t>Almost halved</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8</a:t>
            </a:fld>
            <a:endParaRPr lang="en-US" altLang="en-US"/>
          </a:p>
        </p:txBody>
      </p:sp>
    </p:spTree>
    <p:extLst>
      <p:ext uri="{BB962C8B-B14F-4D97-AF65-F5344CB8AC3E}">
        <p14:creationId xmlns:p14="http://schemas.microsoft.com/office/powerpoint/2010/main" val="1532561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b="1" i="1" dirty="0" smtClean="0"/>
              <a:t>80 percent</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9</a:t>
            </a:fld>
            <a:endParaRPr lang="en-US" altLang="en-US"/>
          </a:p>
        </p:txBody>
      </p:sp>
    </p:spTree>
    <p:extLst>
      <p:ext uri="{BB962C8B-B14F-4D97-AF65-F5344CB8AC3E}">
        <p14:creationId xmlns:p14="http://schemas.microsoft.com/office/powerpoint/2010/main" val="2518089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b="1" i="1"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10</a:t>
            </a:fld>
            <a:endParaRPr lang="en-US" altLang="en-US"/>
          </a:p>
        </p:txBody>
      </p:sp>
    </p:spTree>
    <p:extLst>
      <p:ext uri="{BB962C8B-B14F-4D97-AF65-F5344CB8AC3E}">
        <p14:creationId xmlns:p14="http://schemas.microsoft.com/office/powerpoint/2010/main" val="1062909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a:t>
            </a:r>
            <a:r>
              <a:rPr lang="en-US" dirty="0"/>
              <a:t>3</a:t>
            </a:r>
            <a:r>
              <a:rPr lang="en-US" dirty="0" smtClean="0"/>
              <a:t>: The big reveal!</a:t>
            </a:r>
            <a:endParaRPr lang="en-US" dirty="0"/>
          </a:p>
        </p:txBody>
      </p:sp>
      <p:sp>
        <p:nvSpPr>
          <p:cNvPr id="3" name="Content Placeholder 2"/>
          <p:cNvSpPr>
            <a:spLocks noGrp="1"/>
          </p:cNvSpPr>
          <p:nvPr>
            <p:ph idx="1"/>
          </p:nvPr>
        </p:nvSpPr>
        <p:spPr/>
        <p:txBody>
          <a:bodyPr/>
          <a:lstStyle/>
          <a:p>
            <a:pPr marL="0" indent="0">
              <a:buNone/>
            </a:pPr>
            <a:r>
              <a:rPr lang="en-US" sz="4000" dirty="0" smtClean="0"/>
              <a:t>“Here is a shocker: </a:t>
            </a:r>
            <a:r>
              <a:rPr lang="en-US" sz="4000" i="1" dirty="0" smtClean="0"/>
              <a:t>The world has made spectacular progress in every single measure of human well-being.</a:t>
            </a:r>
            <a:endParaRPr lang="en-US" sz="4000" dirty="0" smtClean="0"/>
          </a:p>
          <a:p>
            <a:pPr marL="0" indent="0">
              <a:buNone/>
            </a:pPr>
            <a:r>
              <a:rPr lang="en-US" sz="4000" dirty="0" smtClean="0"/>
              <a:t>Here is a second shocker: </a:t>
            </a:r>
            <a:r>
              <a:rPr lang="en-US" sz="4000" i="1" dirty="0" smtClean="0"/>
              <a:t>Almost no one knows about it.</a:t>
            </a:r>
            <a:r>
              <a:rPr lang="en-US" sz="4000" dirty="0" smtClean="0"/>
              <a:t>”  ‒ Pinker</a:t>
            </a:r>
            <a:endParaRPr lang="en-US" sz="40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11</a:t>
            </a:fld>
            <a:endParaRPr lang="en-US" altLang="en-US"/>
          </a:p>
        </p:txBody>
      </p:sp>
    </p:spTree>
    <p:extLst>
      <p:ext uri="{BB962C8B-B14F-4D97-AF65-F5344CB8AC3E}">
        <p14:creationId xmlns:p14="http://schemas.microsoft.com/office/powerpoint/2010/main" val="22418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12</a:t>
            </a:fld>
            <a:endParaRPr lang="en-US" altLang="en-US"/>
          </a:p>
        </p:txBody>
      </p:sp>
      <p:pic>
        <p:nvPicPr>
          <p:cNvPr id="9" name="Content Placeholder 8"/>
          <p:cNvPicPr>
            <a:picLocks noGrp="1" noChangeAspect="1"/>
          </p:cNvPicPr>
          <p:nvPr>
            <p:ph idx="1"/>
          </p:nvPr>
        </p:nvPicPr>
        <p:blipFill>
          <a:blip r:embed="rId2"/>
          <a:stretch>
            <a:fillRect/>
          </a:stretch>
        </p:blipFill>
        <p:spPr>
          <a:xfrm>
            <a:off x="1557464" y="1295399"/>
            <a:ext cx="5605336" cy="4779051"/>
          </a:xfrm>
          <a:prstGeom prst="rect">
            <a:avLst/>
          </a:prstGeom>
        </p:spPr>
      </p:pic>
    </p:spTree>
    <p:extLst>
      <p:ext uri="{BB962C8B-B14F-4D97-AF65-F5344CB8AC3E}">
        <p14:creationId xmlns:p14="http://schemas.microsoft.com/office/powerpoint/2010/main" val="8711138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13</a:t>
            </a:fld>
            <a:endParaRPr lang="en-US" altLang="en-US"/>
          </a:p>
        </p:txBody>
      </p:sp>
      <p:sp>
        <p:nvSpPr>
          <p:cNvPr id="8" name="Content Placeholder 7"/>
          <p:cNvSpPr>
            <a:spLocks noGrp="1"/>
          </p:cNvSpPr>
          <p:nvPr>
            <p:ph idx="1"/>
          </p:nvPr>
        </p:nvSpPr>
        <p:spPr/>
        <p:txBody>
          <a:bodyPr/>
          <a:lstStyle/>
          <a:p>
            <a:endParaRPr lang="en-US"/>
          </a:p>
        </p:txBody>
      </p:sp>
      <p:pic>
        <p:nvPicPr>
          <p:cNvPr id="10" name="Picture 9"/>
          <p:cNvPicPr>
            <a:picLocks noChangeAspect="1"/>
          </p:cNvPicPr>
          <p:nvPr/>
        </p:nvPicPr>
        <p:blipFill>
          <a:blip r:embed="rId2"/>
          <a:stretch>
            <a:fillRect/>
          </a:stretch>
        </p:blipFill>
        <p:spPr>
          <a:xfrm>
            <a:off x="1600200" y="1025073"/>
            <a:ext cx="4987112" cy="5105852"/>
          </a:xfrm>
          <a:prstGeom prst="rect">
            <a:avLst/>
          </a:prstGeom>
        </p:spPr>
      </p:pic>
    </p:spTree>
    <p:extLst>
      <p:ext uri="{BB962C8B-B14F-4D97-AF65-F5344CB8AC3E}">
        <p14:creationId xmlns:p14="http://schemas.microsoft.com/office/powerpoint/2010/main" val="4110881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 (vaccinations)</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14</a:t>
            </a:fld>
            <a:endParaRPr lang="en-US" altLang="en-US"/>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a:blip r:embed="rId2"/>
          <a:stretch>
            <a:fillRect/>
          </a:stretch>
        </p:blipFill>
        <p:spPr>
          <a:xfrm>
            <a:off x="1579105" y="1295400"/>
            <a:ext cx="5050295" cy="4800600"/>
          </a:xfrm>
          <a:prstGeom prst="rect">
            <a:avLst/>
          </a:prstGeom>
        </p:spPr>
      </p:pic>
    </p:spTree>
    <p:extLst>
      <p:ext uri="{BB962C8B-B14F-4D97-AF65-F5344CB8AC3E}">
        <p14:creationId xmlns:p14="http://schemas.microsoft.com/office/powerpoint/2010/main" val="1289069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 (schooling)</a:t>
            </a:r>
            <a:endParaRPr lang="en-US" dirty="0"/>
          </a:p>
        </p:txBody>
      </p:sp>
      <p:pic>
        <p:nvPicPr>
          <p:cNvPr id="7" name="Content Placeholder 6"/>
          <p:cNvPicPr>
            <a:picLocks noGrp="1" noChangeAspect="1"/>
          </p:cNvPicPr>
          <p:nvPr>
            <p:ph idx="1"/>
          </p:nvPr>
        </p:nvPicPr>
        <p:blipFill>
          <a:blip r:embed="rId2"/>
          <a:stretch>
            <a:fillRect/>
          </a:stretch>
        </p:blipFill>
        <p:spPr>
          <a:xfrm>
            <a:off x="1642704" y="1172568"/>
            <a:ext cx="4910496" cy="4958357"/>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15</a:t>
            </a:fld>
            <a:endParaRPr lang="en-US" altLang="en-US"/>
          </a:p>
        </p:txBody>
      </p:sp>
    </p:spTree>
    <p:extLst>
      <p:ext uri="{BB962C8B-B14F-4D97-AF65-F5344CB8AC3E}">
        <p14:creationId xmlns:p14="http://schemas.microsoft.com/office/powerpoint/2010/main" val="3486410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Worse than ignorance</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899" y="1600200"/>
            <a:ext cx="8670701" cy="4461013"/>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16</a:t>
            </a:fld>
            <a:endParaRPr lang="en-US" altLang="en-US"/>
          </a:p>
        </p:txBody>
      </p:sp>
    </p:spTree>
    <p:extLst>
      <p:ext uri="{BB962C8B-B14F-4D97-AF65-F5344CB8AC3E}">
        <p14:creationId xmlns:p14="http://schemas.microsoft.com/office/powerpoint/2010/main" val="3781363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Inspirations for this talk</a:t>
            </a:r>
            <a:endParaRPr lang="en-US" dirty="0"/>
          </a:p>
        </p:txBody>
      </p:sp>
      <p:sp>
        <p:nvSpPr>
          <p:cNvPr id="3" name="Content Placeholder 2"/>
          <p:cNvSpPr>
            <a:spLocks noGrp="1"/>
          </p:cNvSpPr>
          <p:nvPr>
            <p:ph sz="half" idx="1"/>
          </p:nvPr>
        </p:nvSpPr>
        <p:spPr/>
        <p:txBody>
          <a:bodyPr/>
          <a:lstStyle/>
          <a:p>
            <a:pPr marL="0" indent="0">
              <a:buNone/>
            </a:pPr>
            <a:endParaRPr lang="en-US" dirty="0"/>
          </a:p>
        </p:txBody>
      </p:sp>
      <p:sp>
        <p:nvSpPr>
          <p:cNvPr id="4" name="Content Placeholder 3"/>
          <p:cNvSpPr>
            <a:spLocks noGrp="1"/>
          </p:cNvSpPr>
          <p:nvPr>
            <p:ph sz="half" idx="2"/>
          </p:nvPr>
        </p:nvSpPr>
        <p:spPr/>
        <p:txBody>
          <a:bodyPr/>
          <a:lstStyle/>
          <a:p>
            <a:pPr marL="0" indent="0">
              <a:buNone/>
            </a:pPr>
            <a:endParaRPr lang="en-US" dirty="0"/>
          </a:p>
        </p:txBody>
      </p:sp>
      <p:sp>
        <p:nvSpPr>
          <p:cNvPr id="5" name="Date Placeholder 4"/>
          <p:cNvSpPr>
            <a:spLocks noGrp="1"/>
          </p:cNvSpPr>
          <p:nvPr>
            <p:ph type="dt" sz="half" idx="10"/>
          </p:nvPr>
        </p:nvSpPr>
        <p:spPr/>
        <p:txBody>
          <a:bodyPr/>
          <a:lstStyle/>
          <a:p>
            <a:pPr>
              <a:defRPr/>
            </a:pPr>
            <a:r>
              <a:rPr lang="en-US" altLang="en-US" smtClean="0"/>
              <a:t>February 6, 2020</a:t>
            </a:r>
            <a:endParaRPr lang="en-US" altLang="en-US"/>
          </a:p>
        </p:txBody>
      </p:sp>
      <p:sp>
        <p:nvSpPr>
          <p:cNvPr id="6" name="Footer Placeholder 5"/>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7" name="Slide Number Placeholder 6"/>
          <p:cNvSpPr>
            <a:spLocks noGrp="1"/>
          </p:cNvSpPr>
          <p:nvPr>
            <p:ph type="sldNum" sz="quarter" idx="12"/>
          </p:nvPr>
        </p:nvSpPr>
        <p:spPr/>
        <p:txBody>
          <a:bodyPr/>
          <a:lstStyle/>
          <a:p>
            <a:pPr>
              <a:defRPr/>
            </a:pPr>
            <a:fld id="{2539228F-BDF3-44E0-8FD3-CF8DF84E38D0}" type="slidenum">
              <a:rPr lang="en-US" altLang="en-US" smtClean="0"/>
              <a:pPr>
                <a:defRPr/>
              </a:pPr>
              <a:t>17</a:t>
            </a:fld>
            <a:endParaRPr lang="en-US"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122431"/>
            <a:ext cx="3267609" cy="5011669"/>
          </a:xfrm>
          <a:prstGeom prst="rect">
            <a:avLst/>
          </a:prstGeom>
        </p:spPr>
      </p:pic>
      <p:pic>
        <p:nvPicPr>
          <p:cNvPr id="9"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53000" y="1116660"/>
            <a:ext cx="3249244" cy="501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076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 World is getting worse</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18</a:t>
            </a:fld>
            <a:endParaRPr lang="en-US" alt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4789" y="1219200"/>
            <a:ext cx="5125611" cy="4908505"/>
          </a:xfrm>
        </p:spPr>
      </p:pic>
    </p:spTree>
    <p:extLst>
      <p:ext uri="{BB962C8B-B14F-4D97-AF65-F5344CB8AC3E}">
        <p14:creationId xmlns:p14="http://schemas.microsoft.com/office/powerpoint/2010/main" val="2137014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 rate: Perception vs.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752599"/>
            <a:ext cx="6825295" cy="4246271"/>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19</a:t>
            </a:fld>
            <a:endParaRPr lang="en-US" altLang="en-US"/>
          </a:p>
        </p:txBody>
      </p:sp>
    </p:spTree>
    <p:extLst>
      <p:ext uri="{BB962C8B-B14F-4D97-AF65-F5344CB8AC3E}">
        <p14:creationId xmlns:p14="http://schemas.microsoft.com/office/powerpoint/2010/main" val="2025970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perception</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5920" y="1143000"/>
            <a:ext cx="4895880" cy="4962378"/>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20</a:t>
            </a:fld>
            <a:endParaRPr lang="en-US" altLang="en-US"/>
          </a:p>
        </p:txBody>
      </p:sp>
    </p:spTree>
    <p:extLst>
      <p:ext uri="{BB962C8B-B14F-4D97-AF65-F5344CB8AC3E}">
        <p14:creationId xmlns:p14="http://schemas.microsoft.com/office/powerpoint/2010/main" val="2567270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1051" y="1417638"/>
            <a:ext cx="5754149" cy="4678168"/>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21</a:t>
            </a:fld>
            <a:endParaRPr lang="en-US" altLang="en-US"/>
          </a:p>
        </p:txBody>
      </p:sp>
    </p:spTree>
    <p:extLst>
      <p:ext uri="{BB962C8B-B14F-4D97-AF65-F5344CB8AC3E}">
        <p14:creationId xmlns:p14="http://schemas.microsoft.com/office/powerpoint/2010/main" val="1629315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Perceived happiness of others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7037" y="990600"/>
            <a:ext cx="5140325" cy="51403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22</a:t>
            </a:fld>
            <a:endParaRPr lang="en-US" altLang="en-US"/>
          </a:p>
        </p:txBody>
      </p:sp>
    </p:spTree>
    <p:extLst>
      <p:ext uri="{BB962C8B-B14F-4D97-AF65-F5344CB8AC3E}">
        <p14:creationId xmlns:p14="http://schemas.microsoft.com/office/powerpoint/2010/main" val="595007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instinct (</a:t>
            </a:r>
            <a:r>
              <a:rPr lang="en-US" dirty="0" err="1" smtClean="0"/>
              <a:t>Rosling</a:t>
            </a:r>
            <a:r>
              <a:rPr lang="en-US" dirty="0" smtClean="0"/>
              <a:t>)</a:t>
            </a:r>
            <a:endParaRPr lang="en-US" dirty="0"/>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23</a:t>
            </a:fld>
            <a:endParaRPr lang="en-US" altLang="en-US"/>
          </a:p>
        </p:txBody>
      </p:sp>
    </p:spTree>
    <p:extLst>
      <p:ext uri="{BB962C8B-B14F-4D97-AF65-F5344CB8AC3E}">
        <p14:creationId xmlns:p14="http://schemas.microsoft.com/office/powerpoint/2010/main" val="42916188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 instinct (</a:t>
            </a:r>
            <a:r>
              <a:rPr lang="en-US" dirty="0" err="1"/>
              <a:t>Rosling</a:t>
            </a:r>
            <a:r>
              <a:rPr lang="en-US" dirty="0"/>
              <a:t>)</a:t>
            </a:r>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24</a:t>
            </a:fld>
            <a:endParaRPr lang="en-US" altLang="en-US"/>
          </a:p>
        </p:txBody>
      </p:sp>
      <p:sp>
        <p:nvSpPr>
          <p:cNvPr id="3" name="TextBox 2"/>
          <p:cNvSpPr txBox="1"/>
          <p:nvPr/>
        </p:nvSpPr>
        <p:spPr>
          <a:xfrm>
            <a:off x="5410200" y="3657600"/>
            <a:ext cx="1905000" cy="830997"/>
          </a:xfrm>
          <a:prstGeom prst="rect">
            <a:avLst/>
          </a:prstGeom>
          <a:noFill/>
        </p:spPr>
        <p:txBody>
          <a:bodyPr wrap="square" rtlCol="0">
            <a:spAutoFit/>
          </a:bodyPr>
          <a:lstStyle/>
          <a:p>
            <a:r>
              <a:rPr lang="en-US" sz="4800" dirty="0" smtClean="0"/>
              <a:t>1965</a:t>
            </a:r>
            <a:endParaRPr lang="en-US" sz="4800" dirty="0"/>
          </a:p>
        </p:txBody>
      </p:sp>
    </p:spTree>
    <p:extLst>
      <p:ext uri="{BB962C8B-B14F-4D97-AF65-F5344CB8AC3E}">
        <p14:creationId xmlns:p14="http://schemas.microsoft.com/office/powerpoint/2010/main" val="12406171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 instinct (</a:t>
            </a:r>
            <a:r>
              <a:rPr lang="en-US" dirty="0" err="1"/>
              <a:t>Rosling</a:t>
            </a:r>
            <a:r>
              <a:rPr lang="en-US" dirty="0"/>
              <a:t>)</a:t>
            </a:r>
          </a:p>
        </p:txBody>
      </p:sp>
      <p:pic>
        <p:nvPicPr>
          <p:cNvPr id="8" name="Content Placeholder 7"/>
          <p:cNvPicPr>
            <a:picLocks noGrp="1" noChangeAspect="1"/>
          </p:cNvPicPr>
          <p:nvPr>
            <p:ph idx="1"/>
          </p:nvPr>
        </p:nvPicPr>
        <p:blipFill>
          <a:blip r:embed="rId2"/>
          <a:stretch>
            <a:fillRect/>
          </a:stretch>
        </p:blipFill>
        <p:spPr>
          <a:xfrm>
            <a:off x="1415470" y="1600200"/>
            <a:ext cx="6313059"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25</a:t>
            </a:fld>
            <a:endParaRPr lang="en-US" altLang="en-US"/>
          </a:p>
        </p:txBody>
      </p:sp>
      <p:sp>
        <p:nvSpPr>
          <p:cNvPr id="3" name="TextBox 2"/>
          <p:cNvSpPr txBox="1"/>
          <p:nvPr/>
        </p:nvSpPr>
        <p:spPr>
          <a:xfrm>
            <a:off x="5410200" y="3733800"/>
            <a:ext cx="1556836" cy="830997"/>
          </a:xfrm>
          <a:prstGeom prst="rect">
            <a:avLst/>
          </a:prstGeom>
          <a:noFill/>
        </p:spPr>
        <p:txBody>
          <a:bodyPr wrap="none" rtlCol="0">
            <a:spAutoFit/>
          </a:bodyPr>
          <a:lstStyle/>
          <a:p>
            <a:r>
              <a:rPr lang="en-US" sz="4800" dirty="0" smtClean="0"/>
              <a:t>2017</a:t>
            </a:r>
            <a:endParaRPr lang="en-US" sz="4800" dirty="0"/>
          </a:p>
        </p:txBody>
      </p:sp>
    </p:spTree>
    <p:extLst>
      <p:ext uri="{BB962C8B-B14F-4D97-AF65-F5344CB8AC3E}">
        <p14:creationId xmlns:p14="http://schemas.microsoft.com/office/powerpoint/2010/main" val="4137765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and graphs</a:t>
            </a:r>
            <a:r>
              <a:rPr lang="en-US" dirty="0"/>
              <a:t> </a:t>
            </a:r>
            <a:r>
              <a:rPr lang="en-US" dirty="0" smtClean="0"/>
              <a:t>(lots!)</a:t>
            </a:r>
            <a:endParaRPr lang="en-US" dirty="0"/>
          </a:p>
        </p:txBody>
      </p:sp>
      <p:sp>
        <p:nvSpPr>
          <p:cNvPr id="3" name="Content Placeholder 2"/>
          <p:cNvSpPr>
            <a:spLocks noGrp="1"/>
          </p:cNvSpPr>
          <p:nvPr>
            <p:ph idx="1"/>
          </p:nvPr>
        </p:nvSpPr>
        <p:spPr/>
        <p:txBody>
          <a:bodyPr/>
          <a:lstStyle/>
          <a:p>
            <a:r>
              <a:rPr lang="en-US" sz="3600" dirty="0" smtClean="0"/>
              <a:t>First: what’s going </a:t>
            </a:r>
            <a:r>
              <a:rPr lang="en-US" sz="3600" i="1" dirty="0" smtClean="0"/>
              <a:t>down</a:t>
            </a:r>
            <a:r>
              <a:rPr lang="en-US" sz="3600" dirty="0" smtClean="0"/>
              <a:t>?</a:t>
            </a:r>
          </a:p>
          <a:p>
            <a:endParaRPr lang="en-US" sz="3600" dirty="0" smtClean="0"/>
          </a:p>
          <a:p>
            <a:r>
              <a:rPr lang="en-US" sz="3600" dirty="0" smtClean="0"/>
              <a:t>Then: what’s going </a:t>
            </a:r>
            <a:r>
              <a:rPr lang="en-US" sz="3600" i="1" dirty="0" smtClean="0"/>
              <a:t>up</a:t>
            </a:r>
            <a:r>
              <a:rPr lang="en-US" sz="3600" dirty="0" smtClean="0"/>
              <a:t>?</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26</a:t>
            </a:fld>
            <a:endParaRPr lang="en-US" altLang="en-US"/>
          </a:p>
        </p:txBody>
      </p:sp>
    </p:spTree>
    <p:extLst>
      <p:ext uri="{BB962C8B-B14F-4D97-AF65-F5344CB8AC3E}">
        <p14:creationId xmlns:p14="http://schemas.microsoft.com/office/powerpoint/2010/main" val="1992189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Smallpox: eradicated</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27</a:t>
            </a:fld>
            <a:endParaRPr lang="en-US" altLang="en-US"/>
          </a:p>
        </p:txBody>
      </p:sp>
    </p:spTree>
    <p:extLst>
      <p:ext uri="{BB962C8B-B14F-4D97-AF65-F5344CB8AC3E}">
        <p14:creationId xmlns:p14="http://schemas.microsoft.com/office/powerpoint/2010/main" val="39368658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Measles cases, U.S.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28</a:t>
            </a:fld>
            <a:endParaRPr lang="en-US" altLang="en-US"/>
          </a:p>
        </p:txBody>
      </p:sp>
    </p:spTree>
    <p:extLst>
      <p:ext uri="{BB962C8B-B14F-4D97-AF65-F5344CB8AC3E}">
        <p14:creationId xmlns:p14="http://schemas.microsoft.com/office/powerpoint/2010/main" val="2666182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Vaccine-preventable deaths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4903" y="1842983"/>
            <a:ext cx="6674193" cy="4045158"/>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29</a:t>
            </a:fld>
            <a:endParaRPr lang="en-US" altLang="en-US"/>
          </a:p>
        </p:txBody>
      </p:sp>
    </p:spTree>
    <p:extLst>
      <p:ext uri="{BB962C8B-B14F-4D97-AF65-F5344CB8AC3E}">
        <p14:creationId xmlns:p14="http://schemas.microsoft.com/office/powerpoint/2010/main" val="3479836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deaths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0539" y="1600200"/>
            <a:ext cx="5862921"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30</a:t>
            </a:fld>
            <a:endParaRPr lang="en-US" altLang="en-US"/>
          </a:p>
        </p:txBody>
      </p:sp>
    </p:spTree>
    <p:extLst>
      <p:ext uri="{BB962C8B-B14F-4D97-AF65-F5344CB8AC3E}">
        <p14:creationId xmlns:p14="http://schemas.microsoft.com/office/powerpoint/2010/main" val="34490592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 vehicle injuries, deaths, U.S.</a:t>
            </a: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31</a:t>
            </a:fld>
            <a:endParaRPr lang="en-US" altLang="en-US"/>
          </a:p>
        </p:txBody>
      </p:sp>
    </p:spTree>
    <p:extLst>
      <p:ext uri="{BB962C8B-B14F-4D97-AF65-F5344CB8AC3E}">
        <p14:creationId xmlns:p14="http://schemas.microsoft.com/office/powerpoint/2010/main" val="626469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disaster deaths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36926" y="1600200"/>
            <a:ext cx="6270148"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32</a:t>
            </a:fld>
            <a:endParaRPr lang="en-US" altLang="en-US"/>
          </a:p>
        </p:txBody>
      </p:sp>
    </p:spTree>
    <p:extLst>
      <p:ext uri="{BB962C8B-B14F-4D97-AF65-F5344CB8AC3E}">
        <p14:creationId xmlns:p14="http://schemas.microsoft.com/office/powerpoint/2010/main" val="33053455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 poverty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2514" y="1600200"/>
            <a:ext cx="6418972"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33</a:t>
            </a:fld>
            <a:endParaRPr lang="en-US" altLang="en-US"/>
          </a:p>
        </p:txBody>
      </p:sp>
    </p:spTree>
    <p:extLst>
      <p:ext uri="{BB962C8B-B14F-4D97-AF65-F5344CB8AC3E}">
        <p14:creationId xmlns:p14="http://schemas.microsoft.com/office/powerpoint/2010/main" val="34208602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mortality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5378" y="1665174"/>
            <a:ext cx="6693244" cy="4400776"/>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34</a:t>
            </a:fld>
            <a:endParaRPr lang="en-US" altLang="en-US"/>
          </a:p>
        </p:txBody>
      </p:sp>
    </p:spTree>
    <p:extLst>
      <p:ext uri="{BB962C8B-B14F-4D97-AF65-F5344CB8AC3E}">
        <p14:creationId xmlns:p14="http://schemas.microsoft.com/office/powerpoint/2010/main" val="41676875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Agricultural land use</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35</a:t>
            </a:fld>
            <a:endParaRPr lang="en-US" altLang="en-US"/>
          </a:p>
        </p:txBody>
      </p:sp>
    </p:spTree>
    <p:extLst>
      <p:ext uri="{BB962C8B-B14F-4D97-AF65-F5344CB8AC3E}">
        <p14:creationId xmlns:p14="http://schemas.microsoft.com/office/powerpoint/2010/main" val="17307562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Crop yields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36</a:t>
            </a:fld>
            <a:endParaRPr lang="en-US" altLang="en-US"/>
          </a:p>
        </p:txBody>
      </p:sp>
    </p:spTree>
    <p:extLst>
      <p:ext uri="{BB962C8B-B14F-4D97-AF65-F5344CB8AC3E}">
        <p14:creationId xmlns:p14="http://schemas.microsoft.com/office/powerpoint/2010/main" val="27507549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energy supply</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37</a:t>
            </a:fld>
            <a:endParaRPr lang="en-US" altLang="en-US"/>
          </a:p>
        </p:txBody>
      </p:sp>
    </p:spTree>
    <p:extLst>
      <p:ext uri="{BB962C8B-B14F-4D97-AF65-F5344CB8AC3E}">
        <p14:creationId xmlns:p14="http://schemas.microsoft.com/office/powerpoint/2010/main" val="40984054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 rates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0305" y="1677875"/>
            <a:ext cx="6623390" cy="437537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38</a:t>
            </a:fld>
            <a:endParaRPr lang="en-US" altLang="en-US"/>
          </a:p>
        </p:txBody>
      </p:sp>
    </p:spTree>
    <p:extLst>
      <p:ext uri="{BB962C8B-B14F-4D97-AF65-F5344CB8AC3E}">
        <p14:creationId xmlns:p14="http://schemas.microsoft.com/office/powerpoint/2010/main" val="15430079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expectancy</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39</a:t>
            </a:fld>
            <a:endParaRPr lang="en-US" alt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219200"/>
            <a:ext cx="6985000" cy="4930588"/>
          </a:xfrm>
          <a:prstGeom prst="rect">
            <a:avLst/>
          </a:prstGeom>
        </p:spPr>
      </p:pic>
      <p:sp>
        <p:nvSpPr>
          <p:cNvPr id="8" name="Content Placeholder 7"/>
          <p:cNvSpPr>
            <a:spLocks noGrp="1"/>
          </p:cNvSpPr>
          <p:nvPr>
            <p:ph idx="1"/>
          </p:nvPr>
        </p:nvSpPr>
        <p:spPr/>
        <p:txBody>
          <a:bodyPr/>
          <a:lstStyle/>
          <a:p>
            <a:endParaRPr lang="en-US"/>
          </a:p>
        </p:txBody>
      </p:sp>
    </p:spTree>
    <p:extLst>
      <p:ext uri="{BB962C8B-B14F-4D97-AF65-F5344CB8AC3E}">
        <p14:creationId xmlns:p14="http://schemas.microsoft.com/office/powerpoint/2010/main" val="28311717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Literacy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40</a:t>
            </a:fld>
            <a:endParaRPr lang="en-US" altLang="en-US"/>
          </a:p>
        </p:txBody>
      </p:sp>
    </p:spTree>
    <p:extLst>
      <p:ext uri="{BB962C8B-B14F-4D97-AF65-F5344CB8AC3E}">
        <p14:creationId xmlns:p14="http://schemas.microsoft.com/office/powerpoint/2010/main" val="22222021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schooling</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41</a:t>
            </a:fld>
            <a:endParaRPr lang="en-US" altLang="en-US"/>
          </a:p>
        </p:txBody>
      </p:sp>
    </p:spTree>
    <p:extLst>
      <p:ext uri="{BB962C8B-B14F-4D97-AF65-F5344CB8AC3E}">
        <p14:creationId xmlns:p14="http://schemas.microsoft.com/office/powerpoint/2010/main" val="17405542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vs. autocracy</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42</a:t>
            </a:fld>
            <a:endParaRPr lang="en-US" alt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04108" y="1295400"/>
            <a:ext cx="6850326" cy="4835525"/>
          </a:xfrm>
        </p:spPr>
      </p:pic>
    </p:spTree>
    <p:extLst>
      <p:ext uri="{BB962C8B-B14F-4D97-AF65-F5344CB8AC3E}">
        <p14:creationId xmlns:p14="http://schemas.microsoft.com/office/powerpoint/2010/main" val="31559556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Inter-racial marriage, U.S.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1565" y="1570038"/>
            <a:ext cx="3154235" cy="4525961"/>
          </a:xfrm>
        </p:spPr>
      </p:pic>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43</a:t>
            </a:fld>
            <a:endParaRPr lang="en-US" alt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574568"/>
            <a:ext cx="3689540" cy="4521432"/>
          </a:xfrm>
          <a:prstGeom prst="rect">
            <a:avLst/>
          </a:prstGeom>
        </p:spPr>
      </p:pic>
    </p:spTree>
    <p:extLst>
      <p:ext uri="{BB962C8B-B14F-4D97-AF65-F5344CB8AC3E}">
        <p14:creationId xmlns:p14="http://schemas.microsoft.com/office/powerpoint/2010/main" val="2085468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forgive a prideful side comment</a:t>
            </a:r>
            <a:endParaRPr lang="en-US" dirty="0"/>
          </a:p>
        </p:txBody>
      </p:sp>
      <p:sp>
        <p:nvSpPr>
          <p:cNvPr id="3" name="Content Placeholder 2"/>
          <p:cNvSpPr>
            <a:spLocks noGrp="1"/>
          </p:cNvSpPr>
          <p:nvPr>
            <p:ph idx="1"/>
          </p:nvPr>
        </p:nvSpPr>
        <p:spPr>
          <a:xfrm>
            <a:off x="457200" y="1524000"/>
            <a:ext cx="8229600" cy="4530725"/>
          </a:xfrm>
        </p:spPr>
        <p:txBody>
          <a:bodyPr/>
          <a:lstStyle/>
          <a:p>
            <a:r>
              <a:rPr lang="en-US" sz="3600" dirty="0" smtClean="0"/>
              <a:t>Statistics and statisticians deserve some of the credit for these advances</a:t>
            </a:r>
          </a:p>
          <a:p>
            <a:pPr lvl="1"/>
            <a:r>
              <a:rPr lang="en-US" sz="3000" dirty="0" smtClean="0"/>
              <a:t>Public health</a:t>
            </a:r>
          </a:p>
          <a:p>
            <a:pPr lvl="1"/>
            <a:r>
              <a:rPr lang="en-US" sz="3000" dirty="0" smtClean="0"/>
              <a:t>Agriculture</a:t>
            </a:r>
          </a:p>
          <a:p>
            <a:r>
              <a:rPr lang="en-US" sz="3600" dirty="0" smtClean="0"/>
              <a:t>Old-fashioned, 20</a:t>
            </a:r>
            <a:r>
              <a:rPr lang="en-US" sz="3600" baseline="30000" dirty="0" smtClean="0"/>
              <a:t>th</a:t>
            </a:r>
            <a:r>
              <a:rPr lang="en-US" sz="3600" dirty="0" smtClean="0"/>
              <a:t>-century statistics</a:t>
            </a:r>
          </a:p>
          <a:p>
            <a:pPr lvl="1"/>
            <a:r>
              <a:rPr lang="en-US" sz="3200" dirty="0"/>
              <a:t>E</a:t>
            </a:r>
            <a:r>
              <a:rPr lang="en-US" sz="3200" dirty="0" smtClean="0"/>
              <a:t>xperimental design</a:t>
            </a:r>
          </a:p>
          <a:p>
            <a:pPr lvl="1"/>
            <a:r>
              <a:rPr lang="en-US" sz="3200" dirty="0"/>
              <a:t>C</a:t>
            </a:r>
            <a:r>
              <a:rPr lang="en-US" sz="3200" dirty="0" smtClean="0"/>
              <a:t>linical trials</a:t>
            </a:r>
          </a:p>
          <a:p>
            <a:pPr lvl="1"/>
            <a:r>
              <a:rPr lang="en-US" sz="3200" dirty="0"/>
              <a:t>S</a:t>
            </a:r>
            <a:r>
              <a:rPr lang="en-US" sz="3200" dirty="0" smtClean="0"/>
              <a:t>tatistical inference</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44</a:t>
            </a:fld>
            <a:endParaRPr lang="en-US" altLang="en-US"/>
          </a:p>
        </p:txBody>
      </p:sp>
    </p:spTree>
    <p:extLst>
      <p:ext uri="{BB962C8B-B14F-4D97-AF65-F5344CB8AC3E}">
        <p14:creationId xmlns:p14="http://schemas.microsoft.com/office/powerpoint/2010/main" val="87753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My requests</a:t>
            </a:r>
            <a:endParaRPr lang="en-US" b="1" dirty="0"/>
          </a:p>
        </p:txBody>
      </p:sp>
      <p:sp>
        <p:nvSpPr>
          <p:cNvPr id="3" name="Content Placeholder 2"/>
          <p:cNvSpPr>
            <a:spLocks noGrp="1"/>
          </p:cNvSpPr>
          <p:nvPr>
            <p:ph idx="1"/>
          </p:nvPr>
        </p:nvSpPr>
        <p:spPr>
          <a:xfrm>
            <a:off x="457200" y="1600200"/>
            <a:ext cx="8305800" cy="4530725"/>
          </a:xfrm>
        </p:spPr>
        <p:txBody>
          <a:bodyPr/>
          <a:lstStyle/>
          <a:p>
            <a:r>
              <a:rPr lang="en-US" sz="3600" i="1" dirty="0" smtClean="0"/>
              <a:t>Teachers</a:t>
            </a:r>
            <a:r>
              <a:rPr lang="en-US" sz="3600" dirty="0" smtClean="0"/>
              <a:t>: Use data, examples, activities, and assignments that make students aware of human progress.</a:t>
            </a:r>
          </a:p>
          <a:p>
            <a:endParaRPr lang="en-US" sz="3600" dirty="0"/>
          </a:p>
          <a:p>
            <a:r>
              <a:rPr lang="en-US" sz="3600" i="1" dirty="0" smtClean="0"/>
              <a:t>Students</a:t>
            </a:r>
            <a:r>
              <a:rPr lang="en-US" sz="3600" dirty="0" smtClean="0"/>
              <a:t>: Make yourselves aware of human progress, and share your knowledge with peers.</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45</a:t>
            </a:fld>
            <a:endParaRPr lang="en-US" altLang="en-US"/>
          </a:p>
        </p:txBody>
      </p:sp>
    </p:spTree>
    <p:extLst>
      <p:ext uri="{BB962C8B-B14F-4D97-AF65-F5344CB8AC3E}">
        <p14:creationId xmlns:p14="http://schemas.microsoft.com/office/powerpoint/2010/main" val="358926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4: Fact-based worldview</a:t>
            </a:r>
            <a:endParaRPr lang="en-US" dirty="0"/>
          </a:p>
        </p:txBody>
      </p:sp>
      <p:sp>
        <p:nvSpPr>
          <p:cNvPr id="3" name="Content Placeholder 2"/>
          <p:cNvSpPr>
            <a:spLocks noGrp="1"/>
          </p:cNvSpPr>
          <p:nvPr>
            <p:ph idx="1"/>
          </p:nvPr>
        </p:nvSpPr>
        <p:spPr/>
        <p:txBody>
          <a:bodyPr/>
          <a:lstStyle/>
          <a:p>
            <a:r>
              <a:rPr lang="en-US" sz="4000" dirty="0" smtClean="0"/>
              <a:t>“When we have a fact-based worldview, we can see that the world is not as bad as it seems – and we can see what we have to do to keep making it better.” </a:t>
            </a:r>
          </a:p>
          <a:p>
            <a:pPr marL="0" indent="0">
              <a:buNone/>
            </a:pPr>
            <a:r>
              <a:rPr lang="en-US" sz="4000" dirty="0"/>
              <a:t> </a:t>
            </a:r>
            <a:r>
              <a:rPr lang="en-US" sz="4000" dirty="0" smtClean="0"/>
              <a:t>                                        – </a:t>
            </a:r>
            <a:r>
              <a:rPr lang="en-US" sz="4000" dirty="0" err="1" smtClean="0"/>
              <a:t>Rosling</a:t>
            </a:r>
            <a:endParaRPr lang="en-US" sz="40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46</a:t>
            </a:fld>
            <a:endParaRPr lang="en-US" altLang="en-US"/>
          </a:p>
        </p:txBody>
      </p:sp>
    </p:spTree>
    <p:extLst>
      <p:ext uri="{BB962C8B-B14F-4D97-AF65-F5344CB8AC3E}">
        <p14:creationId xmlns:p14="http://schemas.microsoft.com/office/powerpoint/2010/main" val="23406720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Health vs. wealth</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47</a:t>
            </a:fld>
            <a:endParaRPr lang="en-US"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030" y="1828800"/>
            <a:ext cx="5713370" cy="4216605"/>
          </a:xfrm>
          <a:prstGeom prst="rect">
            <a:avLst/>
          </a:prstGeom>
        </p:spPr>
      </p:pic>
    </p:spTree>
    <p:extLst>
      <p:ext uri="{BB962C8B-B14F-4D97-AF65-F5344CB8AC3E}">
        <p14:creationId xmlns:p14="http://schemas.microsoft.com/office/powerpoint/2010/main" val="33921105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Health vs. wealth</a:t>
            </a:r>
            <a:endParaRPr lang="en-US" dirty="0"/>
          </a:p>
        </p:txBody>
      </p:sp>
      <p:sp>
        <p:nvSpPr>
          <p:cNvPr id="3" name="Content Placeholder 2"/>
          <p:cNvSpPr>
            <a:spLocks noGrp="1"/>
          </p:cNvSpPr>
          <p:nvPr>
            <p:ph idx="1"/>
          </p:nvPr>
        </p:nvSpPr>
        <p:spPr/>
        <p:txBody>
          <a:bodyPr/>
          <a:lstStyle/>
          <a:p>
            <a:r>
              <a:rPr lang="en-US" dirty="0" smtClean="0"/>
              <a:t>Identify the observational units in this graph.</a:t>
            </a:r>
          </a:p>
          <a:p>
            <a:r>
              <a:rPr lang="en-US" dirty="0" smtClean="0"/>
              <a:t>Identify all of the variables in this graph.</a:t>
            </a:r>
          </a:p>
          <a:p>
            <a:r>
              <a:rPr lang="en-US" dirty="0"/>
              <a:t>C</a:t>
            </a:r>
            <a:r>
              <a:rPr lang="en-US" dirty="0" smtClean="0"/>
              <a:t>lassify each variable as categorical or numerical.</a:t>
            </a:r>
          </a:p>
          <a:p>
            <a:r>
              <a:rPr lang="en-US" dirty="0" smtClean="0"/>
              <a:t>Describe the association between income per person and life expectancy.</a:t>
            </a:r>
          </a:p>
          <a:p>
            <a:r>
              <a:rPr lang="en-US" dirty="0" smtClean="0"/>
              <a:t>Describe what the graph reveals about any relationship between regions of the world and health/wealth.</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48</a:t>
            </a:fld>
            <a:endParaRPr lang="en-US" altLang="en-US"/>
          </a:p>
        </p:txBody>
      </p:sp>
    </p:spTree>
    <p:extLst>
      <p:ext uri="{BB962C8B-B14F-4D97-AF65-F5344CB8AC3E}">
        <p14:creationId xmlns:p14="http://schemas.microsoft.com/office/powerpoint/2010/main" val="22099810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r>
              <a:rPr lang="en-US" dirty="0" smtClean="0"/>
              <a:t>Describe what this graph reveals.</a:t>
            </a:r>
          </a:p>
          <a:p>
            <a:r>
              <a:rPr lang="en-US" dirty="0" smtClean="0"/>
              <a:t>Make an educated guess for the country.</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49</a:t>
            </a:fld>
            <a:endParaRPr lang="en-US" altLang="en-US"/>
          </a:p>
        </p:txBody>
      </p:sp>
      <p:pic>
        <p:nvPicPr>
          <p:cNvPr id="7" name="Content Placeholder 10"/>
          <p:cNvPicPr>
            <a:picLocks noChangeAspect="1"/>
          </p:cNvPicPr>
          <p:nvPr/>
        </p:nvPicPr>
        <p:blipFill>
          <a:blip r:embed="rId2"/>
          <a:stretch>
            <a:fillRect/>
          </a:stretch>
        </p:blipFill>
        <p:spPr bwMode="auto">
          <a:xfrm>
            <a:off x="1595437" y="2676970"/>
            <a:ext cx="5338763" cy="341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0093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Explain what happened in the 1990s.</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50</a:t>
            </a:fld>
            <a:endParaRPr lang="en-US" altLang="en-US"/>
          </a:p>
        </p:txBody>
      </p:sp>
      <p:pic>
        <p:nvPicPr>
          <p:cNvPr id="8" name="Content Placeholder 8"/>
          <p:cNvPicPr>
            <a:picLocks noChangeAspect="1"/>
          </p:cNvPicPr>
          <p:nvPr/>
        </p:nvPicPr>
        <p:blipFill>
          <a:blip r:embed="rId2"/>
          <a:stretch>
            <a:fillRect/>
          </a:stretch>
        </p:blipFill>
        <p:spPr bwMode="auto">
          <a:xfrm>
            <a:off x="1246190" y="1524000"/>
            <a:ext cx="5916610" cy="403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2689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524000"/>
            <a:ext cx="8229600" cy="4530725"/>
          </a:xfrm>
        </p:spPr>
        <p:txBody>
          <a:bodyPr/>
          <a:lstStyle/>
          <a:p>
            <a:r>
              <a:rPr lang="en-US" dirty="0" smtClean="0"/>
              <a:t>Energy-related CO</a:t>
            </a:r>
            <a:r>
              <a:rPr lang="en-US" sz="2000" dirty="0" smtClean="0"/>
              <a:t>2</a:t>
            </a:r>
            <a:r>
              <a:rPr lang="en-US" dirty="0" smtClean="0"/>
              <a:t> emissions (in millions of metric tons) in the U.S. from 1990-2005</a:t>
            </a:r>
          </a:p>
          <a:p>
            <a:endParaRPr lang="en-US" dirty="0"/>
          </a:p>
          <a:p>
            <a:endParaRPr lang="en-US" dirty="0" smtClean="0"/>
          </a:p>
          <a:p>
            <a:endParaRPr lang="en-US" dirty="0"/>
          </a:p>
          <a:p>
            <a:endParaRPr lang="en-US" dirty="0" smtClean="0"/>
          </a:p>
          <a:p>
            <a:endParaRPr lang="en-US" dirty="0"/>
          </a:p>
          <a:p>
            <a:endParaRPr lang="en-US" dirty="0" smtClean="0"/>
          </a:p>
          <a:p>
            <a:r>
              <a:rPr lang="en-US" sz="2000" dirty="0" smtClean="0"/>
              <a:t>Source</a:t>
            </a:r>
            <a:r>
              <a:rPr lang="en-US" sz="2000" dirty="0"/>
              <a:t>: https://www.eia.gov/environment/emissions/carbon/</a:t>
            </a:r>
          </a:p>
          <a:p>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51</a:t>
            </a:fld>
            <a:endParaRPr lang="en-US" altLang="en-US"/>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446655"/>
            <a:ext cx="5181600" cy="3344545"/>
          </a:xfrm>
          <a:prstGeom prst="rect">
            <a:avLst/>
          </a:prstGeom>
          <a:noFill/>
          <a:ln>
            <a:noFill/>
          </a:ln>
        </p:spPr>
      </p:pic>
    </p:spTree>
    <p:extLst>
      <p:ext uri="{BB962C8B-B14F-4D97-AF65-F5344CB8AC3E}">
        <p14:creationId xmlns:p14="http://schemas.microsoft.com/office/powerpoint/2010/main" val="14671033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600200"/>
            <a:ext cx="8305800" cy="4530725"/>
          </a:xfrm>
        </p:spPr>
        <p:txBody>
          <a:bodyPr/>
          <a:lstStyle/>
          <a:p>
            <a:r>
              <a:rPr lang="en-US" dirty="0" smtClean="0"/>
              <a:t>Describe what graph reveals.</a:t>
            </a:r>
          </a:p>
          <a:p>
            <a:r>
              <a:rPr lang="en-US" dirty="0" smtClean="0"/>
              <a:t>Determine least squares line. </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52</a:t>
            </a:fld>
            <a:endParaRPr lang="en-US" altLang="en-US"/>
          </a:p>
        </p:txBody>
      </p:sp>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587942"/>
            <a:ext cx="5147945" cy="3584258"/>
          </a:xfrm>
          <a:prstGeom prst="rect">
            <a:avLst/>
          </a:prstGeom>
          <a:noFill/>
          <a:ln>
            <a:noFill/>
          </a:ln>
        </p:spPr>
      </p:pic>
    </p:spTree>
    <p:extLst>
      <p:ext uri="{BB962C8B-B14F-4D97-AF65-F5344CB8AC3E}">
        <p14:creationId xmlns:p14="http://schemas.microsoft.com/office/powerpoint/2010/main" val="363426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Interpret the slope coefficient of the line.</a:t>
            </a:r>
          </a:p>
          <a:p>
            <a:r>
              <a:rPr lang="en-US" dirty="0" smtClean="0"/>
              <a:t>Use the line to predict CO</a:t>
            </a:r>
            <a:r>
              <a:rPr lang="en-US" sz="2000" dirty="0" smtClean="0"/>
              <a:t>2</a:t>
            </a:r>
            <a:r>
              <a:rPr lang="en-US" dirty="0" smtClean="0"/>
              <a:t> emissions for the year 2016.</a:t>
            </a:r>
          </a:p>
          <a:p>
            <a:pPr marL="0" indent="0">
              <a:buNone/>
            </a:pPr>
            <a:r>
              <a:rPr lang="en-US" dirty="0" smtClean="0"/>
              <a:t>Predicted CO</a:t>
            </a:r>
            <a:r>
              <a:rPr lang="en-US" sz="2000" dirty="0" smtClean="0"/>
              <a:t>2</a:t>
            </a:r>
            <a:r>
              <a:rPr lang="en-US" dirty="0" smtClean="0"/>
              <a:t> emissions in year 2016</a:t>
            </a:r>
          </a:p>
          <a:p>
            <a:pPr marL="0" indent="0">
              <a:buNone/>
            </a:pPr>
            <a:r>
              <a:rPr lang="en-US" dirty="0"/>
              <a:t>	</a:t>
            </a:r>
            <a:r>
              <a:rPr lang="en-US" dirty="0" smtClean="0"/>
              <a:t>= -134,931 + 70.32×2016 ≈ 6834 </a:t>
            </a:r>
            <a:r>
              <a:rPr lang="en-US" dirty="0" err="1" smtClean="0"/>
              <a:t>mmt</a:t>
            </a:r>
            <a:endParaRPr lang="en-US" dirty="0" smtClean="0"/>
          </a:p>
          <a:p>
            <a:pPr marL="0" indent="0">
              <a:buNone/>
            </a:pPr>
            <a:r>
              <a:rPr lang="en-US" dirty="0" smtClean="0"/>
              <a:t>Actual </a:t>
            </a:r>
            <a:r>
              <a:rPr lang="en-US" dirty="0"/>
              <a:t>CO</a:t>
            </a:r>
            <a:r>
              <a:rPr lang="en-US" sz="2000" dirty="0"/>
              <a:t>2</a:t>
            </a:r>
            <a:r>
              <a:rPr lang="en-US" dirty="0"/>
              <a:t> emissions in year </a:t>
            </a:r>
            <a:r>
              <a:rPr lang="en-US" dirty="0" smtClean="0"/>
              <a:t>2016: 5170 </a:t>
            </a:r>
            <a:r>
              <a:rPr lang="en-US" dirty="0" err="1" smtClean="0"/>
              <a:t>mmt</a:t>
            </a:r>
            <a:endParaRPr lang="en-US" dirty="0" smtClean="0"/>
          </a:p>
          <a:p>
            <a:r>
              <a:rPr lang="en-US" dirty="0" smtClean="0"/>
              <a:t>Determine percentage error of the prediction</a:t>
            </a:r>
          </a:p>
          <a:p>
            <a:pPr marL="0" indent="0">
              <a:buNone/>
            </a:pPr>
            <a:r>
              <a:rPr lang="en-US" dirty="0" smtClean="0"/>
              <a:t>(6834 – 5170) / 5170 × 100% ≈ 32.2%</a:t>
            </a:r>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53</a:t>
            </a:fld>
            <a:endParaRPr lang="en-US" altLang="en-US"/>
          </a:p>
        </p:txBody>
      </p:sp>
    </p:spTree>
    <p:extLst>
      <p:ext uri="{BB962C8B-B14F-4D97-AF65-F5344CB8AC3E}">
        <p14:creationId xmlns:p14="http://schemas.microsoft.com/office/powerpoint/2010/main" val="194881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What went wrong??</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54</a:t>
            </a:fld>
            <a:endParaRPr lang="en-US" altLang="en-US"/>
          </a:p>
        </p:txBody>
      </p:sp>
    </p:spTree>
    <p:extLst>
      <p:ext uri="{BB962C8B-B14F-4D97-AF65-F5344CB8AC3E}">
        <p14:creationId xmlns:p14="http://schemas.microsoft.com/office/powerpoint/2010/main" val="2341753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What went wrong??</a:t>
            </a:r>
          </a:p>
          <a:p>
            <a:pPr marL="0" indent="0">
              <a:buNone/>
            </a:pPr>
            <a:r>
              <a:rPr lang="en-US" dirty="0" smtClean="0"/>
              <a:t>Beware of extrapolation</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55</a:t>
            </a:fld>
            <a:endParaRPr lang="en-US" altLang="en-US"/>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2667001"/>
            <a:ext cx="4495800" cy="3429000"/>
          </a:xfrm>
          <a:prstGeom prst="rect">
            <a:avLst/>
          </a:prstGeom>
          <a:noFill/>
          <a:ln>
            <a:noFill/>
          </a:ln>
        </p:spPr>
      </p:pic>
    </p:spTree>
    <p:extLst>
      <p:ext uri="{BB962C8B-B14F-4D97-AF65-F5344CB8AC3E}">
        <p14:creationId xmlns:p14="http://schemas.microsoft.com/office/powerpoint/2010/main" val="32348759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Extreme poverty rate</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1990: 35.9%</a:t>
            </a:r>
          </a:p>
          <a:p>
            <a:r>
              <a:rPr lang="en-US" dirty="0" smtClean="0"/>
              <a:t>2015: 10.0%</a:t>
            </a:r>
          </a:p>
          <a:p>
            <a:pPr lvl="1"/>
            <a:r>
              <a:rPr lang="en-US" dirty="0" smtClean="0"/>
              <a:t>Source: World Bank Development Research Group</a:t>
            </a:r>
          </a:p>
          <a:p>
            <a:r>
              <a:rPr lang="en-US" dirty="0" smtClean="0"/>
              <a:t>Did the percentage who lived in extreme poverty decline by 25.9% over this period?</a:t>
            </a:r>
          </a:p>
          <a:p>
            <a:r>
              <a:rPr lang="en-US" dirty="0" smtClean="0"/>
              <a:t>No!  The percentage decline by 25.9 percentage points, which is different from a 25.9 percent decline.</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56</a:t>
            </a:fld>
            <a:endParaRPr lang="en-US" altLang="en-US"/>
          </a:p>
        </p:txBody>
      </p:sp>
    </p:spTree>
    <p:extLst>
      <p:ext uri="{BB962C8B-B14F-4D97-AF65-F5344CB8AC3E}">
        <p14:creationId xmlns:p14="http://schemas.microsoft.com/office/powerpoint/2010/main" val="237146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Extreme poverty rate</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Percentage change = (new – old) / old × 100%</a:t>
            </a:r>
          </a:p>
          <a:p>
            <a:pPr marL="0" indent="0" algn="ctr">
              <a:buNone/>
            </a:pPr>
            <a:r>
              <a:rPr lang="en-US" dirty="0" smtClean="0"/>
              <a:t>(.100 - .359) / .359 </a:t>
            </a:r>
            <a:r>
              <a:rPr lang="en-US" dirty="0"/>
              <a:t>× 100</a:t>
            </a:r>
            <a:r>
              <a:rPr lang="en-US" dirty="0" smtClean="0"/>
              <a:t>%</a:t>
            </a:r>
          </a:p>
          <a:p>
            <a:pPr marL="0" indent="0" algn="ctr">
              <a:buNone/>
            </a:pPr>
            <a:endParaRPr lang="en-US" dirty="0"/>
          </a:p>
          <a:p>
            <a:pPr marL="0" indent="0" algn="ctr">
              <a:buNone/>
            </a:pPr>
            <a:r>
              <a:rPr lang="en-US" dirty="0" smtClean="0"/>
              <a:t>= -.259 </a:t>
            </a:r>
            <a:r>
              <a:rPr lang="en-US" dirty="0"/>
              <a:t>/ .359 × 100%</a:t>
            </a:r>
          </a:p>
          <a:p>
            <a:pPr marL="0" indent="0" algn="ctr">
              <a:buNone/>
            </a:pPr>
            <a:endParaRPr lang="en-US" dirty="0" smtClean="0"/>
          </a:p>
          <a:p>
            <a:pPr marL="0" indent="0" algn="ctr">
              <a:buNone/>
            </a:pPr>
            <a:r>
              <a:rPr lang="en-US" dirty="0" smtClean="0"/>
              <a:t>= .721 </a:t>
            </a:r>
            <a:r>
              <a:rPr lang="en-US" dirty="0"/>
              <a:t>× 100%</a:t>
            </a:r>
          </a:p>
          <a:p>
            <a:pPr marL="0" indent="0" algn="ctr">
              <a:buNone/>
            </a:pPr>
            <a:endParaRPr lang="en-US" dirty="0" smtClean="0"/>
          </a:p>
          <a:p>
            <a:pPr marL="0" indent="0" algn="ctr">
              <a:buNone/>
            </a:pPr>
            <a:r>
              <a:rPr lang="en-US" dirty="0" smtClean="0"/>
              <a:t>= 72.1% decrease</a:t>
            </a:r>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57</a:t>
            </a:fld>
            <a:endParaRPr lang="en-US" altLang="en-US"/>
          </a:p>
        </p:txBody>
      </p:sp>
    </p:spTree>
    <p:extLst>
      <p:ext uri="{BB962C8B-B14F-4D97-AF65-F5344CB8AC3E}">
        <p14:creationId xmlns:p14="http://schemas.microsoft.com/office/powerpoint/2010/main" val="332269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 Global poverty question</a:t>
            </a:r>
            <a:endParaRPr lang="en-US" dirty="0"/>
          </a:p>
        </p:txBody>
      </p:sp>
      <p:sp>
        <p:nvSpPr>
          <p:cNvPr id="3" name="Content Placeholder 2"/>
          <p:cNvSpPr>
            <a:spLocks noGrp="1"/>
          </p:cNvSpPr>
          <p:nvPr>
            <p:ph idx="1"/>
          </p:nvPr>
        </p:nvSpPr>
        <p:spPr/>
        <p:txBody>
          <a:bodyPr/>
          <a:lstStyle/>
          <a:p>
            <a:r>
              <a:rPr lang="en-US" dirty="0" smtClean="0"/>
              <a:t>Data from a recent class of mine (</a:t>
            </a:r>
            <a:r>
              <a:rPr lang="en-US" i="1" dirty="0" smtClean="0"/>
              <a:t>n</a:t>
            </a:r>
            <a:r>
              <a:rPr lang="en-US" dirty="0" smtClean="0"/>
              <a:t> = 83):</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58</a:t>
            </a:fld>
            <a:endParaRPr lang="en-US" altLang="en-US"/>
          </a:p>
        </p:txBody>
      </p:sp>
      <p:pic>
        <p:nvPicPr>
          <p:cNvPr id="7" name="Content Placeholder 8"/>
          <p:cNvPicPr>
            <a:picLocks noChangeAspect="1"/>
          </p:cNvPicPr>
          <p:nvPr/>
        </p:nvPicPr>
        <p:blipFill>
          <a:blip r:embed="rId2"/>
          <a:stretch>
            <a:fillRect/>
          </a:stretch>
        </p:blipFill>
        <p:spPr bwMode="auto">
          <a:xfrm>
            <a:off x="2362200" y="2093589"/>
            <a:ext cx="4876800" cy="405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538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 Global poverty question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458200" cy="4530725"/>
              </a:xfrm>
            </p:spPr>
            <p:txBody>
              <a:bodyPr/>
              <a:lstStyle/>
              <a:p>
                <a:r>
                  <a:rPr lang="en-US" dirty="0" smtClean="0"/>
                  <a:t>U.S. survey: 5% of 1005 answered correctly</a:t>
                </a:r>
              </a:p>
              <a:p>
                <a:r>
                  <a:rPr lang="en-US" dirty="0"/>
                  <a:t>Do the sample data provide strong evidence that less than one-third of all </a:t>
                </a:r>
                <a:r>
                  <a:rPr lang="en-US" dirty="0" smtClean="0"/>
                  <a:t>Americans </a:t>
                </a:r>
                <a:r>
                  <a:rPr lang="en-US" dirty="0"/>
                  <a:t>would answer </a:t>
                </a:r>
                <a:r>
                  <a:rPr lang="en-US" dirty="0" smtClean="0"/>
                  <a:t>correctly?</a:t>
                </a:r>
              </a:p>
              <a:p>
                <a:pPr lvl="1"/>
                <a:r>
                  <a:rPr lang="en-US" dirty="0"/>
                  <a:t>T</a:t>
                </a:r>
                <a:r>
                  <a:rPr lang="en-US" dirty="0" smtClean="0"/>
                  <a:t>hat Americans do worse than chimps?</a:t>
                </a:r>
              </a:p>
              <a:p>
                <a:r>
                  <a:rPr lang="en-US" dirty="0" smtClean="0"/>
                  <a:t>Test statistic: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.05−.3333</m:t>
                        </m:r>
                      </m:num>
                      <m:den>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.3333</m:t>
                                </m:r>
                                <m:r>
                                  <a:rPr lang="en-US" b="0" i="1" smtClean="0">
                                    <a:latin typeface="Cambria Math" panose="02040503050406030204" pitchFamily="18" charset="0"/>
                                    <a:ea typeface="Cambria Math" panose="02040503050406030204" pitchFamily="18" charset="0"/>
                                  </a:rPr>
                                  <m:t>×.6667</m:t>
                                </m:r>
                              </m:num>
                              <m:den>
                                <m:r>
                                  <a:rPr lang="en-US" b="0" i="1" smtClean="0">
                                    <a:latin typeface="Cambria Math" panose="02040503050406030204" pitchFamily="18" charset="0"/>
                                  </a:rPr>
                                  <m:t>1005</m:t>
                                </m:r>
                              </m:den>
                            </m:f>
                          </m:e>
                        </m:rad>
                      </m:den>
                    </m:f>
                  </m:oMath>
                </a14:m>
                <a:r>
                  <a:rPr lang="en-US" dirty="0" smtClean="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−19.1</m:t>
                    </m:r>
                  </m:oMath>
                </a14:m>
                <a:r>
                  <a:rPr lang="en-US"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458200" cy="4530725"/>
              </a:xfrm>
              <a:blipFill>
                <a:blip r:embed="rId2"/>
                <a:stretch>
                  <a:fillRect l="-576" t="-1750" r="-1081"/>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59</a:t>
            </a:fld>
            <a:endParaRPr lang="en-US" altLang="en-US"/>
          </a:p>
        </p:txBody>
      </p:sp>
    </p:spTree>
    <p:extLst>
      <p:ext uri="{BB962C8B-B14F-4D97-AF65-F5344CB8AC3E}">
        <p14:creationId xmlns:p14="http://schemas.microsoft.com/office/powerpoint/2010/main" val="2803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Interpret this z-statistic.</a:t>
            </a:r>
          </a:p>
          <a:p>
            <a:pPr lvl="1"/>
            <a:r>
              <a:rPr lang="en-US" dirty="0" smtClean="0"/>
              <a:t>The sample proportion who answered correctly (5%) is 19.1 standard deviations away from the hypothesize value of one-third.</a:t>
            </a:r>
          </a:p>
          <a:p>
            <a:r>
              <a:rPr lang="en-US" dirty="0" smtClean="0"/>
              <a:t>Determine the p-value.</a:t>
            </a:r>
          </a:p>
          <a:p>
            <a:pPr lvl="1"/>
            <a:r>
              <a:rPr lang="en-US" i="1" dirty="0" smtClean="0"/>
              <a:t>Very</a:t>
            </a:r>
            <a:r>
              <a:rPr lang="en-US" dirty="0" smtClean="0"/>
              <a:t> close to zero</a:t>
            </a:r>
            <a:endParaRPr lang="en-US" dirty="0"/>
          </a:p>
          <a:p>
            <a:r>
              <a:rPr lang="en-US" dirty="0" smtClean="0"/>
              <a:t>State your conclusion.</a:t>
            </a:r>
          </a:p>
          <a:p>
            <a:pPr lvl="1"/>
            <a:r>
              <a:rPr lang="en-US" i="1" dirty="0" smtClean="0"/>
              <a:t>Overwhelming</a:t>
            </a:r>
            <a:r>
              <a:rPr lang="en-US" dirty="0" smtClean="0"/>
              <a:t> </a:t>
            </a:r>
            <a:r>
              <a:rPr lang="en-US" dirty="0"/>
              <a:t>evidence that Americans do worse than random guessing on this question</a:t>
            </a:r>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60</a:t>
            </a:fld>
            <a:endParaRPr lang="en-US" altLang="en-US"/>
          </a:p>
        </p:txBody>
      </p:sp>
    </p:spTree>
    <p:extLst>
      <p:ext uri="{BB962C8B-B14F-4D97-AF65-F5344CB8AC3E}">
        <p14:creationId xmlns:p14="http://schemas.microsoft.com/office/powerpoint/2010/main" val="67879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7: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U.S. survey: 59% of 1005 answered “doubled”</a:t>
            </a:r>
          </a:p>
          <a:p>
            <a:r>
              <a:rPr lang="en-US" dirty="0" smtClean="0"/>
              <a:t>Estimate the proportion of all U.S. adults who would answer “doubled” with 95% confidence</a:t>
            </a:r>
          </a:p>
          <a:p>
            <a:pPr marL="0" indent="0">
              <a:buNone/>
            </a:pPr>
            <a:r>
              <a:rPr lang="en-US" dirty="0" smtClean="0"/>
              <a:t>                   .59 ± .030: (.560, .620)</a:t>
            </a:r>
          </a:p>
          <a:p>
            <a:r>
              <a:rPr lang="en-US" dirty="0" smtClean="0"/>
              <a:t>Interpret this interval.</a:t>
            </a:r>
          </a:p>
          <a:p>
            <a:pPr lvl="1"/>
            <a:r>
              <a:rPr lang="en-US" sz="3000" dirty="0" smtClean="0"/>
              <a:t>We are 95% confident that between 56% and 62% of all U.S. adults would give the most wrong answer to this question.</a:t>
            </a:r>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61</a:t>
            </a:fld>
            <a:endParaRPr lang="en-US" altLang="en-US"/>
          </a:p>
        </p:txBody>
      </p:sp>
    </p:spTree>
    <p:extLst>
      <p:ext uri="{BB962C8B-B14F-4D97-AF65-F5344CB8AC3E}">
        <p14:creationId xmlns:p14="http://schemas.microsoft.com/office/powerpoint/2010/main" val="169542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projects</a:t>
            </a:r>
            <a:endParaRPr lang="en-US" dirty="0"/>
          </a:p>
        </p:txBody>
      </p:sp>
      <p:sp>
        <p:nvSpPr>
          <p:cNvPr id="3" name="Content Placeholder 2"/>
          <p:cNvSpPr>
            <a:spLocks noGrp="1"/>
          </p:cNvSpPr>
          <p:nvPr>
            <p:ph idx="1"/>
          </p:nvPr>
        </p:nvSpPr>
        <p:spPr/>
        <p:txBody>
          <a:bodyPr/>
          <a:lstStyle/>
          <a:p>
            <a:r>
              <a:rPr lang="en-US" sz="3600" dirty="0" smtClean="0"/>
              <a:t>Select topic, data, countries, time period, …</a:t>
            </a:r>
          </a:p>
          <a:p>
            <a:r>
              <a:rPr lang="en-US" sz="3600" dirty="0" smtClean="0"/>
              <a:t>Explore the data</a:t>
            </a:r>
          </a:p>
          <a:p>
            <a:r>
              <a:rPr lang="en-US" sz="3600" dirty="0" smtClean="0"/>
              <a:t>Pose questions</a:t>
            </a:r>
          </a:p>
          <a:p>
            <a:r>
              <a:rPr lang="en-US" sz="3600" dirty="0" smtClean="0"/>
              <a:t>Write report</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62</a:t>
            </a:fld>
            <a:endParaRPr lang="en-US" altLang="en-US"/>
          </a:p>
        </p:txBody>
      </p:sp>
    </p:spTree>
    <p:extLst>
      <p:ext uri="{BB962C8B-B14F-4D97-AF65-F5344CB8AC3E}">
        <p14:creationId xmlns:p14="http://schemas.microsoft.com/office/powerpoint/2010/main" val="258339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information/data</a:t>
            </a:r>
            <a:endParaRPr lang="en-US" dirty="0"/>
          </a:p>
        </p:txBody>
      </p:sp>
      <p:sp>
        <p:nvSpPr>
          <p:cNvPr id="3" name="Content Placeholder 2"/>
          <p:cNvSpPr>
            <a:spLocks noGrp="1"/>
          </p:cNvSpPr>
          <p:nvPr>
            <p:ph idx="1"/>
          </p:nvPr>
        </p:nvSpPr>
        <p:spPr>
          <a:xfrm>
            <a:off x="228600" y="1524000"/>
            <a:ext cx="8991600" cy="4530725"/>
          </a:xfrm>
        </p:spPr>
        <p:txBody>
          <a:bodyPr/>
          <a:lstStyle/>
          <a:p>
            <a:r>
              <a:rPr lang="en-US" sz="3600" dirty="0" smtClean="0">
                <a:hlinkClick r:id="rId2"/>
              </a:rPr>
              <a:t>www.gapminder.org</a:t>
            </a:r>
            <a:endParaRPr lang="en-US" sz="3600" dirty="0"/>
          </a:p>
          <a:p>
            <a:r>
              <a:rPr lang="en-US" sz="3600" dirty="0">
                <a:hlinkClick r:id="rId3"/>
              </a:rPr>
              <a:t>o</a:t>
            </a:r>
            <a:r>
              <a:rPr lang="en-US" sz="3600" dirty="0" smtClean="0">
                <a:hlinkClick r:id="rId3"/>
              </a:rPr>
              <a:t>urworldindata.org</a:t>
            </a:r>
            <a:endParaRPr lang="en-US" sz="3600" dirty="0" smtClean="0"/>
          </a:p>
          <a:p>
            <a:r>
              <a:rPr lang="en-US" sz="3600" dirty="0" smtClean="0">
                <a:hlinkClick r:id="rId4"/>
              </a:rPr>
              <a:t>humanprogress.org</a:t>
            </a:r>
            <a:endParaRPr lang="en-US" sz="3600" dirty="0" smtClean="0"/>
          </a:p>
          <a:p>
            <a:r>
              <a:rPr lang="en-US" sz="3600" dirty="0" smtClean="0">
                <a:hlinkClick r:id="rId5"/>
              </a:rPr>
              <a:t>www.worlddata.io/</a:t>
            </a:r>
            <a:endParaRPr lang="en-US" sz="3600" dirty="0" smtClean="0"/>
          </a:p>
          <a:p>
            <a:r>
              <a:rPr lang="en-US" sz="3600" u="sng" dirty="0">
                <a:hlinkClick r:id="rId6"/>
              </a:rPr>
              <a:t>https://data.worldbank.org</a:t>
            </a:r>
            <a:r>
              <a:rPr lang="en-US" sz="3600" u="sng" dirty="0" smtClean="0">
                <a:hlinkClick r:id="rId6"/>
              </a:rPr>
              <a:t>/</a:t>
            </a:r>
            <a:endParaRPr lang="en-US" sz="3600" dirty="0" smtClean="0"/>
          </a:p>
          <a:p>
            <a:r>
              <a:rPr lang="en-US" sz="3600" dirty="0" smtClean="0">
                <a:hlinkClick r:id="rId7"/>
              </a:rPr>
              <a:t>informationisbeautiful.net/</a:t>
            </a:r>
            <a:r>
              <a:rPr lang="en-US" sz="3600" dirty="0" err="1" smtClean="0">
                <a:hlinkClick r:id="rId7"/>
              </a:rPr>
              <a:t>beautifulnews</a:t>
            </a:r>
            <a:r>
              <a:rPr lang="en-US" sz="3600" dirty="0" smtClean="0">
                <a:hlinkClick r:id="rId7"/>
              </a:rPr>
              <a:t>/</a:t>
            </a:r>
            <a:endParaRPr lang="en-US" sz="3600" dirty="0" smtClean="0"/>
          </a:p>
          <a:p>
            <a:r>
              <a:rPr lang="en-US" sz="3600" dirty="0">
                <a:hlinkClick r:id="rId8"/>
              </a:rPr>
              <a:t>www.toddrjones.com/data-visualization</a:t>
            </a:r>
            <a:endParaRPr lang="en-US" sz="3600" dirty="0"/>
          </a:p>
          <a:p>
            <a:pPr marL="0" indent="0">
              <a:buNone/>
            </a:pPr>
            <a:endParaRPr lang="en-US" sz="28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63</a:t>
            </a:fld>
            <a:endParaRPr lang="en-US" altLang="en-US" dirty="0"/>
          </a:p>
        </p:txBody>
      </p:sp>
    </p:spTree>
    <p:extLst>
      <p:ext uri="{BB962C8B-B14F-4D97-AF65-F5344CB8AC3E}">
        <p14:creationId xmlns:p14="http://schemas.microsoft.com/office/powerpoint/2010/main" val="28940455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200" dirty="0" smtClean="0"/>
              <a:t>I also believe that:</a:t>
            </a:r>
          </a:p>
          <a:p>
            <a:r>
              <a:rPr lang="en-US" sz="3200" dirty="0" smtClean="0"/>
              <a:t>Enormous progress remains to be made.</a:t>
            </a:r>
          </a:p>
          <a:p>
            <a:r>
              <a:rPr lang="en-US" sz="3200" dirty="0"/>
              <a:t>T</a:t>
            </a:r>
            <a:r>
              <a:rPr lang="en-US" sz="3200" dirty="0" smtClean="0"/>
              <a:t>eachers should also present data, examples, activities, and assignments that expose problems and inequities.</a:t>
            </a:r>
          </a:p>
          <a:p>
            <a:pPr lvl="1"/>
            <a:r>
              <a:rPr lang="en-US" sz="2800" dirty="0"/>
              <a:t>S</a:t>
            </a:r>
            <a:r>
              <a:rPr lang="en-US" sz="2800" dirty="0" smtClean="0"/>
              <a:t>tudents can be motivated to address societal challenges by such exposure.</a:t>
            </a:r>
            <a:endParaRPr lang="en-US" sz="28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64</a:t>
            </a:fld>
            <a:endParaRPr lang="en-US" altLang="en-US"/>
          </a:p>
        </p:txBody>
      </p:sp>
    </p:spTree>
    <p:extLst>
      <p:ext uri="{BB962C8B-B14F-4D97-AF65-F5344CB8AC3E}">
        <p14:creationId xmlns:p14="http://schemas.microsoft.com/office/powerpoint/2010/main" val="41513520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a:xfrm>
            <a:off x="457200" y="1371600"/>
            <a:ext cx="8229600" cy="4530725"/>
          </a:xfrm>
        </p:spPr>
        <p:txBody>
          <a:bodyPr/>
          <a:lstStyle/>
          <a:p>
            <a:endParaRPr lang="en-US" sz="2400" dirty="0" smtClean="0"/>
          </a:p>
          <a:p>
            <a:endParaRPr lang="en-US" sz="2400" dirty="0"/>
          </a:p>
          <a:p>
            <a:endParaRPr lang="en-US" sz="2400" dirty="0" smtClean="0"/>
          </a:p>
          <a:p>
            <a:endParaRPr lang="en-US" sz="2400" dirty="0"/>
          </a:p>
          <a:p>
            <a:endParaRPr lang="en-US" sz="2400" dirty="0" smtClean="0"/>
          </a:p>
          <a:p>
            <a:r>
              <a:rPr lang="en-US" sz="2000" dirty="0" smtClean="0">
                <a:latin typeface="Courier New" panose="02070309020205020404" pitchFamily="49" charset="0"/>
                <a:cs typeface="Courier New" panose="02070309020205020404" pitchFamily="49" charset="0"/>
              </a:rPr>
              <a:t>inthesetimes.com</a:t>
            </a:r>
          </a:p>
          <a:p>
            <a:pPr marL="0" indent="0">
              <a:buNone/>
            </a:pPr>
            <a:endParaRPr lang="en-US" sz="24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65</a:t>
            </a:fld>
            <a:endParaRPr lang="en-US" altLang="en-US"/>
          </a:p>
        </p:txBody>
      </p:sp>
      <p:pic>
        <p:nvPicPr>
          <p:cNvPr id="7" name="Content Placeholder 6"/>
          <p:cNvPicPr>
            <a:picLocks noChangeAspect="1"/>
          </p:cNvPicPr>
          <p:nvPr/>
        </p:nvPicPr>
        <p:blipFill>
          <a:blip r:embed="rId2"/>
          <a:stretch>
            <a:fillRect/>
          </a:stretch>
        </p:blipFill>
        <p:spPr bwMode="auto">
          <a:xfrm>
            <a:off x="381000" y="1449595"/>
            <a:ext cx="8229600" cy="213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6031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a:xfrm>
            <a:off x="457200" y="1371600"/>
            <a:ext cx="8229600" cy="4530725"/>
          </a:xfrm>
        </p:spPr>
        <p:txBody>
          <a:bodyPr/>
          <a:lstStyle/>
          <a:p>
            <a:endParaRPr lang="en-US" sz="2400" dirty="0" smtClean="0"/>
          </a:p>
          <a:p>
            <a:endParaRPr lang="en-US" sz="2400" dirty="0"/>
          </a:p>
          <a:p>
            <a:endParaRPr lang="en-US" sz="2400" dirty="0" smtClean="0"/>
          </a:p>
          <a:p>
            <a:endParaRPr lang="en-US" sz="2400" dirty="0"/>
          </a:p>
          <a:p>
            <a:endParaRPr lang="en-US" sz="2400" dirty="0" smtClean="0"/>
          </a:p>
          <a:p>
            <a:r>
              <a:rPr lang="en-US" sz="2000" dirty="0" smtClean="0">
                <a:latin typeface="Courier New" panose="02070309020205020404" pitchFamily="49" charset="0"/>
                <a:cs typeface="Courier New" panose="02070309020205020404" pitchFamily="49" charset="0"/>
              </a:rPr>
              <a:t>inthesetimes.com</a:t>
            </a:r>
          </a:p>
          <a:p>
            <a:endParaRPr lang="en-US" sz="2400" dirty="0"/>
          </a:p>
          <a:p>
            <a:endParaRPr lang="en-US" sz="2400" dirty="0" smtClean="0"/>
          </a:p>
          <a:p>
            <a:pPr marL="0" indent="0">
              <a:buNone/>
            </a:pPr>
            <a:endParaRPr lang="en-US" sz="2400" dirty="0" smtClean="0"/>
          </a:p>
          <a:p>
            <a:pPr marL="0" indent="0">
              <a:buNone/>
            </a:pPr>
            <a:endParaRPr lang="en-US" sz="2400" dirty="0" smtClean="0"/>
          </a:p>
          <a:p>
            <a:r>
              <a:rPr lang="en-US" sz="2000" i="1" dirty="0" smtClean="0"/>
              <a:t>The Chronicle Review</a:t>
            </a:r>
            <a:endParaRPr lang="en-US" sz="2000" i="1"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66</a:t>
            </a:fld>
            <a:endParaRPr lang="en-US" altLang="en-US"/>
          </a:p>
        </p:txBody>
      </p:sp>
      <p:pic>
        <p:nvPicPr>
          <p:cNvPr id="7" name="Content Placeholder 6"/>
          <p:cNvPicPr>
            <a:picLocks noChangeAspect="1"/>
          </p:cNvPicPr>
          <p:nvPr/>
        </p:nvPicPr>
        <p:blipFill>
          <a:blip r:embed="rId2"/>
          <a:stretch>
            <a:fillRect/>
          </a:stretch>
        </p:blipFill>
        <p:spPr bwMode="auto">
          <a:xfrm>
            <a:off x="381000" y="1449595"/>
            <a:ext cx="8229600" cy="213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228600" y="3960622"/>
            <a:ext cx="8534400" cy="1754378"/>
          </a:xfrm>
          <a:prstGeom prst="rect">
            <a:avLst/>
          </a:prstGeom>
        </p:spPr>
      </p:pic>
    </p:spTree>
    <p:extLst>
      <p:ext uri="{BB962C8B-B14F-4D97-AF65-F5344CB8AC3E}">
        <p14:creationId xmlns:p14="http://schemas.microsoft.com/office/powerpoint/2010/main" val="15227264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End-of-year/decade</a:t>
            </a:r>
            <a:endParaRPr lang="en-US" dirty="0"/>
          </a:p>
        </p:txBody>
      </p:sp>
      <p:sp>
        <p:nvSpPr>
          <p:cNvPr id="3" name="Content Placeholder 2"/>
          <p:cNvSpPr>
            <a:spLocks noGrp="1"/>
          </p:cNvSpPr>
          <p:nvPr>
            <p:ph idx="1"/>
          </p:nvPr>
        </p:nvSpPr>
        <p:spPr>
          <a:xfrm>
            <a:off x="457200" y="1447800"/>
            <a:ext cx="8229600" cy="4530725"/>
          </a:xfrm>
        </p:spPr>
        <p:txBody>
          <a:bodyPr/>
          <a:lstStyle/>
          <a:p>
            <a:r>
              <a:rPr lang="en-US" dirty="0" smtClean="0"/>
              <a:t>Nicholas Kristof, </a:t>
            </a:r>
            <a:r>
              <a:rPr lang="en-US" i="1" dirty="0" smtClean="0"/>
              <a:t>New York Times</a:t>
            </a:r>
          </a:p>
          <a:p>
            <a:endParaRPr lang="en-US" dirty="0"/>
          </a:p>
          <a:p>
            <a:endParaRPr lang="en-US" dirty="0" smtClean="0"/>
          </a:p>
          <a:p>
            <a:pPr marL="0" indent="0">
              <a:buNone/>
            </a:pPr>
            <a:endParaRPr lang="en-US" dirty="0" smtClean="0"/>
          </a:p>
          <a:p>
            <a:endParaRPr lang="en-US" dirty="0" smtClean="0"/>
          </a:p>
          <a:p>
            <a:r>
              <a:rPr lang="en-US" dirty="0" smtClean="0"/>
              <a:t>Matt Ridley, </a:t>
            </a:r>
            <a:r>
              <a:rPr lang="en-US" i="1" dirty="0" smtClean="0"/>
              <a:t>The Spectator </a:t>
            </a:r>
            <a:r>
              <a:rPr lang="en-US" dirty="0" smtClean="0"/>
              <a:t>(UK)</a:t>
            </a:r>
            <a:endParaRPr lang="en-US"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67</a:t>
            </a:fld>
            <a:endParaRPr lang="en-US"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1965" y="2057400"/>
            <a:ext cx="5289739" cy="1981200"/>
          </a:xfrm>
          <a:prstGeom prst="rect">
            <a:avLst/>
          </a:prstGeom>
        </p:spPr>
      </p:pic>
      <p:pic>
        <p:nvPicPr>
          <p:cNvPr id="8"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107846" y="4800600"/>
            <a:ext cx="6883754" cy="135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0615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End-of-year/decade</a:t>
            </a:r>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68</a:t>
            </a:fld>
            <a:endParaRPr lang="en-US" altLang="en-US"/>
          </a:p>
        </p:txBody>
      </p:sp>
      <p:sp>
        <p:nvSpPr>
          <p:cNvPr id="9" name="Content Placeholder 8"/>
          <p:cNvSpPr>
            <a:spLocks noGrp="1"/>
          </p:cNvSpPr>
          <p:nvPr>
            <p:ph idx="1"/>
          </p:nvPr>
        </p:nvSpPr>
        <p:spPr/>
        <p:txBody>
          <a:bodyPr/>
          <a:lstStyle/>
          <a:p>
            <a:r>
              <a:rPr lang="en-US" dirty="0" smtClean="0"/>
              <a:t>Johan </a:t>
            </a:r>
            <a:r>
              <a:rPr lang="en-US" dirty="0" err="1" smtClean="0"/>
              <a:t>Norberg</a:t>
            </a:r>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4336" y="358775"/>
            <a:ext cx="4031064" cy="5826125"/>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582" y="2092325"/>
            <a:ext cx="3701618" cy="4038600"/>
          </a:xfrm>
          <a:prstGeom prst="rect">
            <a:avLst/>
          </a:prstGeom>
        </p:spPr>
      </p:pic>
    </p:spTree>
    <p:extLst>
      <p:ext uri="{BB962C8B-B14F-4D97-AF65-F5344CB8AC3E}">
        <p14:creationId xmlns:p14="http://schemas.microsoft.com/office/powerpoint/2010/main" val="9637216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a:t>
            </a:r>
            <a:r>
              <a:rPr lang="en-US" dirty="0"/>
              <a:t>5</a:t>
            </a:r>
            <a:r>
              <a:rPr lang="en-US" dirty="0" smtClean="0"/>
              <a:t>: </a:t>
            </a:r>
            <a:r>
              <a:rPr lang="en-US" dirty="0"/>
              <a:t>When would you choose?</a:t>
            </a:r>
          </a:p>
        </p:txBody>
      </p:sp>
      <p:sp>
        <p:nvSpPr>
          <p:cNvPr id="3" name="Content Placeholder 2"/>
          <p:cNvSpPr>
            <a:spLocks noGrp="1"/>
          </p:cNvSpPr>
          <p:nvPr>
            <p:ph idx="1"/>
          </p:nvPr>
        </p:nvSpPr>
        <p:spPr>
          <a:xfrm>
            <a:off x="457200" y="1600200"/>
            <a:ext cx="8458200" cy="4530725"/>
          </a:xfrm>
        </p:spPr>
        <p:txBody>
          <a:bodyPr/>
          <a:lstStyle/>
          <a:p>
            <a:pPr marL="0" indent="0">
              <a:buNone/>
            </a:pPr>
            <a:r>
              <a:rPr lang="en-US" sz="3200" dirty="0" smtClean="0"/>
              <a:t>“If you could choose a moment in history to be born, and you didn’t know ahead of time who you were going to be, you’d choose </a:t>
            </a:r>
            <a:r>
              <a:rPr lang="en-US" sz="3200" i="1" dirty="0" smtClean="0"/>
              <a:t>now</a:t>
            </a:r>
            <a:r>
              <a:rPr lang="en-US" sz="3200" dirty="0" smtClean="0"/>
              <a:t>.  </a:t>
            </a:r>
          </a:p>
          <a:p>
            <a:pPr marL="0" indent="0">
              <a:buNone/>
            </a:pPr>
            <a:r>
              <a:rPr lang="en-US" sz="3200" dirty="0" smtClean="0"/>
              <a:t>Because the world has never been less violent, healthier, better educated, more tolerant, with more opportunity for more people, and more connected than it is today.”  </a:t>
            </a:r>
          </a:p>
          <a:p>
            <a:pPr marL="0" indent="0">
              <a:buNone/>
            </a:pPr>
            <a:r>
              <a:rPr lang="en-US" sz="3200" dirty="0" smtClean="0"/>
              <a:t>‒ President Barack Obama, July 20, 2016</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69</a:t>
            </a:fld>
            <a:endParaRPr lang="en-US" altLang="en-US"/>
          </a:p>
        </p:txBody>
      </p:sp>
    </p:spTree>
    <p:extLst>
      <p:ext uri="{BB962C8B-B14F-4D97-AF65-F5344CB8AC3E}">
        <p14:creationId xmlns:p14="http://schemas.microsoft.com/office/powerpoint/2010/main" val="121235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r>
              <a:rPr lang="en-US" sz="3600" dirty="0" smtClean="0"/>
              <a:t>Shameless plug for my weekly blog about teaching introductory statistics:</a:t>
            </a:r>
            <a:r>
              <a:rPr lang="en-US" sz="3600" dirty="0"/>
              <a:t> </a:t>
            </a:r>
            <a:r>
              <a:rPr lang="en-US" sz="3600" dirty="0" err="1" smtClean="0">
                <a:hlinkClick r:id="rId2"/>
              </a:rPr>
              <a:t>askgoodquestions.blog</a:t>
            </a:r>
            <a:endParaRPr lang="en-US" sz="3600" dirty="0" smtClean="0"/>
          </a:p>
          <a:p>
            <a:pPr lvl="1"/>
            <a:r>
              <a:rPr lang="en-US" sz="3200" dirty="0" smtClean="0"/>
              <a:t>These slides are under “Presentations”</a:t>
            </a:r>
            <a:endParaRPr lang="en-US" sz="3600" dirty="0"/>
          </a:p>
          <a:p>
            <a:endParaRPr lang="en-US" sz="3600" dirty="0" smtClean="0"/>
          </a:p>
          <a:p>
            <a:r>
              <a:rPr lang="en-US" sz="3600" dirty="0" smtClean="0"/>
              <a:t>Contact me with questions</a:t>
            </a:r>
            <a:r>
              <a:rPr lang="en-US" sz="3600" dirty="0"/>
              <a:t> </a:t>
            </a:r>
            <a:r>
              <a:rPr lang="en-US" sz="3600" dirty="0" smtClean="0"/>
              <a:t>and</a:t>
            </a:r>
            <a:r>
              <a:rPr lang="en-US" sz="3600" dirty="0"/>
              <a:t> </a:t>
            </a:r>
            <a:r>
              <a:rPr lang="en-US" sz="3600" dirty="0" smtClean="0"/>
              <a:t>comments: </a:t>
            </a:r>
            <a:r>
              <a:rPr lang="en-US" sz="3600" dirty="0" smtClean="0">
                <a:hlinkClick r:id="rId3"/>
              </a:rPr>
              <a:t>arossman@calpoly.edu</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6,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University of North Georgia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70</a:t>
            </a:fld>
            <a:endParaRPr lang="en-US" altLang="en-US"/>
          </a:p>
        </p:txBody>
      </p:sp>
    </p:spTree>
    <p:extLst>
      <p:ext uri="{BB962C8B-B14F-4D97-AF65-F5344CB8AC3E}">
        <p14:creationId xmlns:p14="http://schemas.microsoft.com/office/powerpoint/2010/main" val="1950937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Template>
  <TotalTime>13479</TotalTime>
  <Words>2124</Words>
  <Application>Microsoft Office PowerPoint</Application>
  <PresentationFormat>On-screen Show (4:3)</PresentationFormat>
  <Paragraphs>450</Paragraphs>
  <Slides>70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Arial</vt:lpstr>
      <vt:lpstr>Calibri</vt:lpstr>
      <vt:lpstr>Cambria Math</vt:lpstr>
      <vt:lpstr>Courier New</vt:lpstr>
      <vt:lpstr>Garamond</vt:lpstr>
      <vt:lpstr>Wingdings</vt:lpstr>
      <vt:lpstr>Edge</vt:lpstr>
      <vt:lpstr>Revealing Human Progress </vt:lpstr>
      <vt:lpstr>Outline</vt:lpstr>
      <vt:lpstr>Quote 1: Quantitative mindset</vt:lpstr>
      <vt:lpstr>Question A</vt:lpstr>
      <vt:lpstr>Question B</vt:lpstr>
      <vt:lpstr>Question C</vt:lpstr>
      <vt:lpstr>Quote 2: Most important change</vt:lpstr>
      <vt:lpstr>Question A</vt:lpstr>
      <vt:lpstr>Question B</vt:lpstr>
      <vt:lpstr>Question C</vt:lpstr>
      <vt:lpstr>Quote 3: The big reveal!</vt:lpstr>
      <vt:lpstr>Question A (poverty)</vt:lpstr>
      <vt:lpstr>Question A (poverty)</vt:lpstr>
      <vt:lpstr>Question B (vaccinations)</vt:lpstr>
      <vt:lpstr>Question C (schooling)</vt:lpstr>
      <vt:lpstr>Worse than ignorance</vt:lpstr>
      <vt:lpstr>Inspirations for this talk</vt:lpstr>
      <vt:lpstr>Perception: World is getting worse</vt:lpstr>
      <vt:lpstr>Crime rate: Perception vs. actual</vt:lpstr>
      <vt:lpstr>Gun murder rate: perception</vt:lpstr>
      <vt:lpstr>Gun murder rate: actual</vt:lpstr>
      <vt:lpstr>Perceived happiness of others</vt:lpstr>
      <vt:lpstr>Gap instinct (Rosling)</vt:lpstr>
      <vt:lpstr>Gap instinct (Rosling)</vt:lpstr>
      <vt:lpstr>Gap instinct (Rosling)</vt:lpstr>
      <vt:lpstr>Data and graphs (lots!)</vt:lpstr>
      <vt:lpstr>Smallpox: eradicated</vt:lpstr>
      <vt:lpstr>Measles cases, U.S.</vt:lpstr>
      <vt:lpstr>Vaccine-preventable deaths</vt:lpstr>
      <vt:lpstr>Child deaths</vt:lpstr>
      <vt:lpstr>Motor vehicle injuries, deaths, U.S.</vt:lpstr>
      <vt:lpstr>Natural disaster deaths</vt:lpstr>
      <vt:lpstr>Extreme poverty</vt:lpstr>
      <vt:lpstr>Child mortality</vt:lpstr>
      <vt:lpstr>Agricultural land use</vt:lpstr>
      <vt:lpstr>Crop yields</vt:lpstr>
      <vt:lpstr>Food energy supply</vt:lpstr>
      <vt:lpstr>Vaccine rates</vt:lpstr>
      <vt:lpstr>Life expectancy</vt:lpstr>
      <vt:lpstr>Literacy</vt:lpstr>
      <vt:lpstr>Secondary schooling</vt:lpstr>
      <vt:lpstr>Democracy vs. autocracy</vt:lpstr>
      <vt:lpstr>Inter-racial marriage, U.S.</vt:lpstr>
      <vt:lpstr>Please forgive a prideful side comment</vt:lpstr>
      <vt:lpstr>My requests</vt:lpstr>
      <vt:lpstr>Quote 4: Fact-based worldview</vt:lpstr>
      <vt:lpstr>Example 1: Health vs. wealth</vt:lpstr>
      <vt:lpstr>Example 1: Health vs. wealth</vt:lpstr>
      <vt:lpstr>Example 2: Life expectancy in …</vt:lpstr>
      <vt:lpstr>Example 2: Life expectancy in …</vt:lpstr>
      <vt:lpstr>Example 3: CO2 emissions</vt:lpstr>
      <vt:lpstr>Example 3: CO2 emissions</vt:lpstr>
      <vt:lpstr>Example 3: CO2 emissions</vt:lpstr>
      <vt:lpstr>Example 3: CO2 emissions</vt:lpstr>
      <vt:lpstr>Example 3: CO2 emissions</vt:lpstr>
      <vt:lpstr>Example 4: Extreme poverty rate</vt:lpstr>
      <vt:lpstr>Example 4: Extreme poverty rate</vt:lpstr>
      <vt:lpstr>Example 5: Global poverty question</vt:lpstr>
      <vt:lpstr>Example 6: Global poverty question</vt:lpstr>
      <vt:lpstr>Example 6: Global poverty question</vt:lpstr>
      <vt:lpstr>Example 7: Global poverty question</vt:lpstr>
      <vt:lpstr>Student projects</vt:lpstr>
      <vt:lpstr>For more information/data</vt:lpstr>
      <vt:lpstr>Disclaimer</vt:lpstr>
      <vt:lpstr>Criticisms</vt:lpstr>
      <vt:lpstr>Criticisms</vt:lpstr>
      <vt:lpstr>End-of-year/decade</vt:lpstr>
      <vt:lpstr>End-of-year/decade</vt:lpstr>
      <vt:lpstr>Quote 5: When would you choose?</vt:lpstr>
      <vt:lpstr>Thanks!</vt:lpstr>
    </vt:vector>
  </TitlesOfParts>
  <Company>Cal Poly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GAISE presentation</dc:title>
  <dc:creator>Allan Rossman</dc:creator>
  <cp:lastModifiedBy>Allan Rossman</cp:lastModifiedBy>
  <cp:revision>503</cp:revision>
  <cp:lastPrinted>2019-12-02T17:55:16Z</cp:lastPrinted>
  <dcterms:created xsi:type="dcterms:W3CDTF">2009-03-26T00:55:02Z</dcterms:created>
  <dcterms:modified xsi:type="dcterms:W3CDTF">2020-02-04T22:03:58Z</dcterms:modified>
</cp:coreProperties>
</file>