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50"/>
  </p:notesMasterIdLst>
  <p:handoutMasterIdLst>
    <p:handoutMasterId r:id="rId51"/>
  </p:handoutMasterIdLst>
  <p:sldIdLst>
    <p:sldId id="256" r:id="rId2"/>
    <p:sldId id="470" r:id="rId3"/>
    <p:sldId id="471" r:id="rId4"/>
    <p:sldId id="473" r:id="rId5"/>
    <p:sldId id="454" r:id="rId6"/>
    <p:sldId id="326" r:id="rId7"/>
    <p:sldId id="344" r:id="rId8"/>
    <p:sldId id="343" r:id="rId9"/>
    <p:sldId id="458" r:id="rId10"/>
    <p:sldId id="509" r:id="rId11"/>
    <p:sldId id="459" r:id="rId12"/>
    <p:sldId id="563" r:id="rId13"/>
    <p:sldId id="561" r:id="rId14"/>
    <p:sldId id="562" r:id="rId15"/>
    <p:sldId id="474" r:id="rId16"/>
    <p:sldId id="327" r:id="rId17"/>
    <p:sldId id="547" r:id="rId18"/>
    <p:sldId id="516" r:id="rId19"/>
    <p:sldId id="535" r:id="rId20"/>
    <p:sldId id="502" r:id="rId21"/>
    <p:sldId id="505" r:id="rId22"/>
    <p:sldId id="460" r:id="rId23"/>
    <p:sldId id="512" r:id="rId24"/>
    <p:sldId id="513" r:id="rId25"/>
    <p:sldId id="534" r:id="rId26"/>
    <p:sldId id="549" r:id="rId27"/>
    <p:sldId id="328" r:id="rId28"/>
    <p:sldId id="418" r:id="rId29"/>
    <p:sldId id="452" r:id="rId30"/>
    <p:sldId id="536" r:id="rId31"/>
    <p:sldId id="538" r:id="rId32"/>
    <p:sldId id="539" r:id="rId33"/>
    <p:sldId id="537" r:id="rId34"/>
    <p:sldId id="540" r:id="rId35"/>
    <p:sldId id="542" r:id="rId36"/>
    <p:sldId id="541" r:id="rId37"/>
    <p:sldId id="517" r:id="rId38"/>
    <p:sldId id="521" r:id="rId39"/>
    <p:sldId id="522" r:id="rId40"/>
    <p:sldId id="526" r:id="rId41"/>
    <p:sldId id="527" r:id="rId42"/>
    <p:sldId id="528" r:id="rId43"/>
    <p:sldId id="530" r:id="rId44"/>
    <p:sldId id="551" r:id="rId45"/>
    <p:sldId id="552" r:id="rId46"/>
    <p:sldId id="559" r:id="rId47"/>
    <p:sldId id="560" r:id="rId48"/>
    <p:sldId id="364" r:id="rId49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0" autoAdjust="0"/>
    <p:restoredTop sz="94660"/>
  </p:normalViewPr>
  <p:slideViewPr>
    <p:cSldViewPr>
      <p:cViewPr varScale="1">
        <p:scale>
          <a:sx n="65" d="100"/>
          <a:sy n="65" d="100"/>
        </p:scale>
        <p:origin x="764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52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r>
              <a:rPr lang="en-US" smtClean="0"/>
              <a:t>Rossman - AMATYC webinar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r>
              <a:rPr lang="en-US" smtClean="0"/>
              <a:t>1/15/2020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r>
              <a:rPr lang="en-US" smtClean="0"/>
              <a:t>https://askgoodquestions.blog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3A0C843-CD90-48DF-A29F-91F7EFC3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29100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Rossman - AMATYC webinar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1/15/2020</a:t>
            </a:r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https://askgoodquestions.blog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875748A4-B103-45FF-A007-287BD7F36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90084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5748A4-B103-45FF-A007-287BD7F3641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https://askgoodquestions.blog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1/15/2020</a:t>
            </a:r>
            <a:endParaRPr lang="en-US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Rossman - AMATYC webinar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861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DA6ED-8A5F-4536-86EB-1D442657FF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3933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8C9A65-CAE6-434E-B465-DBBA5BA6FF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0815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9B7F8B-A36E-482A-95DA-95AA3C8547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9485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39228F-BDF3-44E0-8FD3-CF8DF84E38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4935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0619A-864E-4332-A515-0377B6B5D5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2271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3DE30D-D9CE-40F1-A9D2-9C30340EF1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9525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C338C-A87A-4B5E-BC76-80B262109B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7273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8E500-59FD-4E9F-B46E-62B8359922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527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27AE8-D682-4B9D-9B76-7B39E98397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1299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7E59F-2677-4121-ABE1-A0706B8D03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803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D5956-C4EB-474F-8F7B-2E74AEA5B2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6370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February 7, 2020</a:t>
            </a: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1162D-184D-4E14-9C74-81D5ECEE5A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5660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FAB56BD1-834D-4B43-99EF-D518F64B84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5367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</a:endParaRPr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2" r:id="rId12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rossman@calpoly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askgoodquestions.blog/" TargetMode="External"/><Relationship Id="rId4" Type="http://schemas.openxmlformats.org/officeDocument/2006/relationships/hyperlink" Target="http://www.twitter.com/allanjrossman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ossmanchance.com/applets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s://askgoodquestions.blog/posts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mailto:arossman@calpoly.edu" TargetMode="External"/><Relationship Id="rId2" Type="http://schemas.openxmlformats.org/officeDocument/2006/relationships/hyperlink" Target="https://askgoodquestions.blo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95400"/>
            <a:ext cx="8458200" cy="1752600"/>
          </a:xfrm>
        </p:spPr>
        <p:txBody>
          <a:bodyPr/>
          <a:lstStyle/>
          <a:p>
            <a:pPr eaLnBrk="1" hangingPunct="1"/>
            <a:r>
              <a:rPr lang="en-US" sz="4800" dirty="0" smtClean="0"/>
              <a:t>Teaching Introductory Statistics: Ask </a:t>
            </a:r>
            <a:r>
              <a:rPr lang="en-US" sz="4800" smtClean="0"/>
              <a:t>Good Questions</a:t>
            </a:r>
            <a:r>
              <a:rPr lang="en-US" sz="4800" dirty="0"/>
              <a:t/>
            </a:r>
            <a:br>
              <a:rPr lang="en-US" sz="4800" dirty="0"/>
            </a:br>
            <a:endParaRPr lang="en-US" sz="4800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05000" y="3962400"/>
            <a:ext cx="5791200" cy="2514600"/>
          </a:xfrm>
        </p:spPr>
        <p:txBody>
          <a:bodyPr/>
          <a:lstStyle/>
          <a:p>
            <a:pPr eaLnBrk="1" hangingPunct="1"/>
            <a:r>
              <a:rPr lang="en-US" sz="2600" dirty="0" smtClean="0"/>
              <a:t>Allan J. </a:t>
            </a:r>
            <a:r>
              <a:rPr lang="en-US" sz="2600" dirty="0" err="1" smtClean="0"/>
              <a:t>Rossman</a:t>
            </a:r>
            <a:endParaRPr lang="en-US" sz="2600" dirty="0" smtClean="0"/>
          </a:p>
          <a:p>
            <a:pPr eaLnBrk="1" hangingPunct="1"/>
            <a:r>
              <a:rPr lang="en-US" sz="2600" dirty="0" smtClean="0"/>
              <a:t>Department of Statistics</a:t>
            </a:r>
          </a:p>
          <a:p>
            <a:pPr eaLnBrk="1" hangingPunct="1"/>
            <a:r>
              <a:rPr lang="en-US" sz="2600" dirty="0" smtClean="0"/>
              <a:t>Cal Poly – San Luis Obispo </a:t>
            </a:r>
          </a:p>
          <a:p>
            <a:pPr eaLnBrk="1" hangingPunct="1"/>
            <a:r>
              <a:rPr lang="en-US" sz="2600" dirty="0" smtClean="0"/>
              <a:t>Email: </a:t>
            </a:r>
            <a:r>
              <a:rPr lang="en-US" sz="2600" dirty="0">
                <a:hlinkClick r:id="rId3"/>
              </a:rPr>
              <a:t>arossman@calpoly.edu</a:t>
            </a:r>
            <a:endParaRPr lang="en-US" sz="2600" dirty="0"/>
          </a:p>
          <a:p>
            <a:pPr eaLnBrk="1" hangingPunct="1"/>
            <a:r>
              <a:rPr lang="en-US" sz="2600" dirty="0" smtClean="0"/>
              <a:t>Twitter: </a:t>
            </a:r>
            <a:r>
              <a:rPr lang="en-US" sz="2600" dirty="0">
                <a:hlinkClick r:id="rId4"/>
              </a:rPr>
              <a:t>@</a:t>
            </a:r>
            <a:r>
              <a:rPr lang="en-US" sz="2600" dirty="0" err="1">
                <a:hlinkClick r:id="rId4"/>
              </a:rPr>
              <a:t>allanjrossman</a:t>
            </a:r>
            <a:endParaRPr lang="en-US" sz="2600" dirty="0"/>
          </a:p>
          <a:p>
            <a:pPr eaLnBrk="1" hangingPunct="1"/>
            <a:r>
              <a:rPr lang="en-US" sz="2600" dirty="0" smtClean="0"/>
              <a:t>Blog: </a:t>
            </a:r>
            <a:r>
              <a:rPr lang="en-US" sz="2600" dirty="0" smtClean="0">
                <a:hlinkClick r:id="rId5"/>
              </a:rPr>
              <a:t>https://askgoodquestions.blog</a:t>
            </a: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3116B565-DD27-4A33-AEE0-07D23738460C}" type="slidenum">
              <a:rPr lang="en-US" altLang="en-US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6" name="Slide Number Placeholder 6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E2C8AA76-00D4-4F0F-8C9B-805038785395}" type="slidenum">
              <a:rPr lang="en-US" altLang="en-US" sz="1200">
                <a:latin typeface="+mj-lt"/>
              </a:rPr>
              <a:pPr algn="r">
                <a:defRPr/>
              </a:pPr>
              <a:t>2</a:t>
            </a:fld>
            <a:endParaRPr lang="en-US" altLang="en-US" sz="1200">
              <a:latin typeface="+mj-lt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Frank Sinatra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876800" cy="4530725"/>
          </a:xfrm>
        </p:spPr>
        <p:txBody>
          <a:bodyPr/>
          <a:lstStyle/>
          <a:p>
            <a:pPr eaLnBrk="1" hangingPunct="1"/>
            <a:r>
              <a:rPr lang="en-US" sz="3600" dirty="0" smtClean="0"/>
              <a:t>What’s the secret to  being a successful singer?</a:t>
            </a:r>
          </a:p>
          <a:p>
            <a:pPr marL="0" indent="0" eaLnBrk="1" hangingPunct="1">
              <a:buNone/>
            </a:pPr>
            <a:endParaRPr lang="en-US" sz="3600" dirty="0" smtClean="0"/>
          </a:p>
          <a:p>
            <a:pPr lvl="1" eaLnBrk="1" hangingPunct="1"/>
            <a:r>
              <a:rPr lang="en-US" sz="3600" dirty="0" smtClean="0"/>
              <a:t>“Sing Good Songs”</a:t>
            </a:r>
          </a:p>
        </p:txBody>
      </p:sp>
      <p:pic>
        <p:nvPicPr>
          <p:cNvPr id="9222" name="Picture 10" descr="Sinatra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53100" y="1908174"/>
            <a:ext cx="2857500" cy="3914775"/>
          </a:xfrm>
          <a:noFill/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7, 2020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4343400" cy="457200"/>
          </a:xfrm>
        </p:spPr>
        <p:txBody>
          <a:bodyPr/>
          <a:lstStyle/>
          <a:p>
            <a:r>
              <a:rPr lang="en-US" altLang="en-US" smtClean="0"/>
              <a:t>Rossman - Georgia Mathematics Conference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7781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EF0A160B-4AC2-4914-967C-BF5225D87F5B}" type="slidenum">
              <a:rPr lang="en-US" altLang="en-US"/>
              <a:pPr>
                <a:defRPr/>
              </a:pPr>
              <a:t>3</a:t>
            </a:fld>
            <a:endParaRPr lang="en-US" altLang="en-US"/>
          </a:p>
        </p:txBody>
      </p:sp>
      <p:sp>
        <p:nvSpPr>
          <p:cNvPr id="6" name="Slide Number Placeholder 6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67E692CA-66A7-406D-9963-70EED3E51257}" type="slidenum">
              <a:rPr lang="en-US" altLang="en-US" sz="1200">
                <a:latin typeface="+mj-lt"/>
              </a:rPr>
              <a:pPr algn="r">
                <a:defRPr/>
              </a:pPr>
              <a:t>3</a:t>
            </a:fld>
            <a:endParaRPr lang="en-US" altLang="en-US" sz="1200">
              <a:latin typeface="+mj-lt"/>
            </a:endParaRP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My similarly succinct suggestion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77200" cy="4530725"/>
          </a:xfrm>
        </p:spPr>
        <p:txBody>
          <a:bodyPr/>
          <a:lstStyle/>
          <a:p>
            <a:pPr eaLnBrk="1" hangingPunct="1"/>
            <a:r>
              <a:rPr lang="en-US" sz="3600" dirty="0" smtClean="0"/>
              <a:t>What’s the secret to being an effective teacher?</a:t>
            </a:r>
          </a:p>
          <a:p>
            <a:pPr eaLnBrk="1" hangingPunct="1">
              <a:buFont typeface="Wingdings" pitchFamily="2" charset="2"/>
              <a:buNone/>
            </a:pPr>
            <a:endParaRPr lang="en-US" sz="3600" dirty="0" smtClean="0"/>
          </a:p>
          <a:p>
            <a:pPr marL="742950" lvl="1" indent="-285750" eaLnBrk="1" hangingPunct="1"/>
            <a:r>
              <a:rPr lang="en-US" sz="3600" dirty="0" smtClean="0"/>
              <a:t>“Ask Good Questions”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7, 2020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571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5CE8A6E7-3244-4F3F-A87B-F9F7EB92F398}" type="slidenum">
              <a:rPr lang="en-US" altLang="en-US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B1A6A151-9400-41C2-9764-3C9E54DB075C}" type="slidenum">
              <a:rPr lang="en-US" altLang="en-US" sz="1200">
                <a:latin typeface="+mj-lt"/>
              </a:rPr>
              <a:pPr algn="r">
                <a:defRPr/>
              </a:pPr>
              <a:t>4</a:t>
            </a:fld>
            <a:endParaRPr lang="en-US" altLang="en-US" sz="1200">
              <a:latin typeface="+mj-lt"/>
            </a:endParaRPr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kinds/purposes of questions?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10600" cy="4530725"/>
          </a:xfrm>
        </p:spPr>
        <p:txBody>
          <a:bodyPr/>
          <a:lstStyle/>
          <a:p>
            <a:pPr eaLnBrk="1" hangingPunct="1"/>
            <a:r>
              <a:rPr lang="en-US" sz="4000" dirty="0" smtClean="0"/>
              <a:t>Guide students to develop their understanding and skills</a:t>
            </a:r>
          </a:p>
          <a:p>
            <a:pPr marL="742950" lvl="1" indent="-285750" eaLnBrk="1" hangingPunct="1"/>
            <a:r>
              <a:rPr lang="en-US" sz="3200" dirty="0"/>
              <a:t>Formative assessment</a:t>
            </a:r>
          </a:p>
          <a:p>
            <a:pPr marL="742950" lvl="1" indent="-285750" eaLnBrk="1" hangingPunct="1"/>
            <a:r>
              <a:rPr lang="en-US" sz="3200" dirty="0" smtClean="0"/>
              <a:t>Learning activities</a:t>
            </a:r>
          </a:p>
          <a:p>
            <a:pPr eaLnBrk="1" hangingPunct="1"/>
            <a:r>
              <a:rPr lang="en-US" sz="4000" dirty="0" smtClean="0"/>
              <a:t>Assess what students have learned</a:t>
            </a:r>
          </a:p>
          <a:p>
            <a:pPr marL="742950" lvl="1" indent="-285750" eaLnBrk="1" hangingPunct="1"/>
            <a:r>
              <a:rPr lang="en-US" sz="3200" dirty="0" smtClean="0"/>
              <a:t>Summative assessment</a:t>
            </a:r>
          </a:p>
          <a:p>
            <a:pPr marL="742950" lvl="1" indent="-285750" eaLnBrk="1" hangingPunct="1"/>
            <a:r>
              <a:rPr lang="en-US" sz="3200" dirty="0" smtClean="0"/>
              <a:t>Quiz/exam questions</a:t>
            </a:r>
          </a:p>
          <a:p>
            <a:pPr eaLnBrk="1" hangingPunct="1"/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7, 2020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250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534400" cy="1139825"/>
          </a:xfrm>
        </p:spPr>
        <p:txBody>
          <a:bodyPr/>
          <a:lstStyle/>
          <a:p>
            <a:r>
              <a:rPr lang="en-US" dirty="0" smtClean="0"/>
              <a:t>Topics of questions in this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Statistical thinking</a:t>
            </a:r>
          </a:p>
          <a:p>
            <a:r>
              <a:rPr lang="en-US" sz="3600" dirty="0" smtClean="0"/>
              <a:t>Descriptive statistics</a:t>
            </a:r>
          </a:p>
          <a:p>
            <a:r>
              <a:rPr lang="en-US" sz="3600" dirty="0" smtClean="0"/>
              <a:t>Sampling and experimentation</a:t>
            </a:r>
          </a:p>
          <a:p>
            <a:r>
              <a:rPr lang="en-US" sz="3600" dirty="0" smtClean="0"/>
              <a:t>Probability</a:t>
            </a:r>
          </a:p>
          <a:p>
            <a:r>
              <a:rPr lang="en-US" sz="3600" dirty="0" smtClean="0"/>
              <a:t>Simulation-based inference</a:t>
            </a:r>
          </a:p>
          <a:p>
            <a:r>
              <a:rPr lang="en-US" sz="3600" dirty="0" smtClean="0"/>
              <a:t>Confidence intervals</a:t>
            </a:r>
          </a:p>
          <a:p>
            <a:r>
              <a:rPr lang="en-US" sz="3600" dirty="0"/>
              <a:t>H</a:t>
            </a:r>
            <a:r>
              <a:rPr lang="en-US" sz="3600" dirty="0" smtClean="0"/>
              <a:t>ypothesis tests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32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tatistical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Example: Sex discrimination?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Men: 533/1198 ≈ .445 were accepted</a:t>
            </a:r>
          </a:p>
          <a:p>
            <a:r>
              <a:rPr lang="en-US" dirty="0" smtClean="0"/>
              <a:t>Women: </a:t>
            </a:r>
            <a:r>
              <a:rPr lang="en-US" dirty="0"/>
              <a:t>113/449 </a:t>
            </a:r>
            <a:r>
              <a:rPr lang="en-US" dirty="0" smtClean="0"/>
              <a:t>≈ .252 were accepted</a:t>
            </a:r>
          </a:p>
          <a:p>
            <a:r>
              <a:rPr lang="en-US" dirty="0"/>
              <a:t>Does this provide evidence of discrimination against women? 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637" y="2133600"/>
            <a:ext cx="5948363" cy="1605799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425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30725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Program A</a:t>
            </a:r>
          </a:p>
          <a:p>
            <a:pPr lvl="1"/>
            <a:r>
              <a:rPr lang="en-US" dirty="0" smtClean="0"/>
              <a:t>Men: 511/825 ≈ .619</a:t>
            </a:r>
          </a:p>
          <a:p>
            <a:pPr lvl="1"/>
            <a:r>
              <a:rPr lang="en-US" dirty="0" smtClean="0"/>
              <a:t>Women: 89/108 ≈ .824</a:t>
            </a:r>
          </a:p>
          <a:p>
            <a:r>
              <a:rPr lang="en-US" dirty="0" smtClean="0"/>
              <a:t>Program F:</a:t>
            </a:r>
          </a:p>
          <a:p>
            <a:pPr lvl="1"/>
            <a:r>
              <a:rPr lang="en-US" dirty="0" smtClean="0"/>
              <a:t>Men: 22/373 ≈ .059</a:t>
            </a:r>
          </a:p>
          <a:p>
            <a:pPr lvl="1"/>
            <a:r>
              <a:rPr lang="en-US" dirty="0"/>
              <a:t>Women: 24/341 </a:t>
            </a:r>
            <a:r>
              <a:rPr lang="en-US" dirty="0" smtClean="0"/>
              <a:t>≈ .070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" y="1676400"/>
            <a:ext cx="8629650" cy="1543050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78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tatistical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r>
              <a:rPr lang="en-US" dirty="0" smtClean="0"/>
              <a:t>Describe and explain the oddity, using the data given</a:t>
            </a:r>
          </a:p>
          <a:p>
            <a:endParaRPr lang="en-US" dirty="0"/>
          </a:p>
          <a:p>
            <a:r>
              <a:rPr lang="en-US" dirty="0" smtClean="0"/>
              <a:t>Most men apply to the easy program to get in; most women apply to the hard program to get in</a:t>
            </a:r>
          </a:p>
          <a:p>
            <a:endParaRPr lang="en-US" dirty="0"/>
          </a:p>
          <a:p>
            <a:r>
              <a:rPr lang="en-US" dirty="0" smtClean="0"/>
              <a:t>Multivariable thinking</a:t>
            </a:r>
          </a:p>
          <a:p>
            <a:pPr lvl="1"/>
            <a:r>
              <a:rPr lang="en-US" dirty="0" smtClean="0"/>
              <a:t>Simpson’s paradox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307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tatistical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610600" cy="4530725"/>
          </a:xfrm>
        </p:spPr>
        <p:txBody>
          <a:bodyPr/>
          <a:lstStyle/>
          <a:p>
            <a:r>
              <a:rPr lang="en-US" dirty="0" smtClean="0"/>
              <a:t>Example: 1970 Draft Lottery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Any reason to doubt randomness?</a:t>
            </a:r>
          </a:p>
          <a:p>
            <a:r>
              <a:rPr lang="en-US" dirty="0" smtClean="0"/>
              <a:t>Calculate median draft number for each month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11482"/>
            <a:ext cx="5334000" cy="3241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9204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30725"/>
          </a:xfrm>
        </p:spPr>
        <p:txBody>
          <a:bodyPr/>
          <a:lstStyle/>
          <a:p>
            <a:r>
              <a:rPr lang="en-US" dirty="0" smtClean="0"/>
              <a:t>Calculate median draft number for each month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Jan 211		Jul 188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Feb 210		Aug 145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Mar 256		Sep 168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Apr 225		Oct 201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May 226		Nov 131.5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Jun 207.5		Dec 100</a:t>
            </a:r>
          </a:p>
          <a:p>
            <a:r>
              <a:rPr lang="en-US" dirty="0" smtClean="0"/>
              <a:t>Do you see a pattern/trend?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226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tatistical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30725"/>
          </a:xfrm>
        </p:spPr>
        <p:txBody>
          <a:bodyPr/>
          <a:lstStyle/>
          <a:p>
            <a:r>
              <a:rPr lang="en-US" dirty="0" smtClean="0"/>
              <a:t>Example: 1970 Draft Lottery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Any reason to doubt randomness?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273" y="1828801"/>
            <a:ext cx="6203527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269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76800" cy="4530725"/>
          </a:xfrm>
        </p:spPr>
        <p:txBody>
          <a:bodyPr/>
          <a:lstStyle/>
          <a:p>
            <a:r>
              <a:rPr lang="en-US" sz="3600" dirty="0" smtClean="0"/>
              <a:t>How often would such an extreme outcome occur with a truly random lottery?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083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76800" cy="4530725"/>
          </a:xfrm>
        </p:spPr>
        <p:txBody>
          <a:bodyPr/>
          <a:lstStyle/>
          <a:p>
            <a:r>
              <a:rPr lang="en-US" sz="3600" dirty="0" smtClean="0"/>
              <a:t>How often would such an extreme outcome occur with a truly random lottery?</a:t>
            </a:r>
          </a:p>
          <a:p>
            <a:r>
              <a:rPr lang="en-US" sz="3600" dirty="0" smtClean="0"/>
              <a:t>What statistic might you use to determine “extreme”-ness?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456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76800" cy="4530725"/>
          </a:xfrm>
        </p:spPr>
        <p:txBody>
          <a:bodyPr/>
          <a:lstStyle/>
          <a:p>
            <a:r>
              <a:rPr lang="en-US" sz="3600" dirty="0" smtClean="0"/>
              <a:t>How often would such an extreme outcome occur with a truly random lottery?</a:t>
            </a:r>
          </a:p>
          <a:p>
            <a:r>
              <a:rPr lang="en-US" sz="3600" dirty="0" smtClean="0"/>
              <a:t>What statistic might you use to determine “extreme”-ness?</a:t>
            </a:r>
          </a:p>
          <a:p>
            <a:pPr lvl="1"/>
            <a:r>
              <a:rPr lang="en-US" sz="3200" dirty="0" smtClean="0"/>
              <a:t>Correlation ≈ -0.226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752600"/>
            <a:ext cx="35814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76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30725"/>
          </a:xfrm>
        </p:spPr>
        <p:txBody>
          <a:bodyPr/>
          <a:lstStyle/>
          <a:p>
            <a:r>
              <a:rPr lang="en-US" sz="3200" dirty="0" smtClean="0"/>
              <a:t>I suspect that when I flew from CA to GA, the average IQ dropped in both states!</a:t>
            </a:r>
          </a:p>
          <a:p>
            <a:pPr lvl="1"/>
            <a:r>
              <a:rPr lang="en-US" sz="3200" dirty="0" smtClean="0"/>
              <a:t>Is this possible?</a:t>
            </a:r>
          </a:p>
          <a:p>
            <a:pPr lvl="1"/>
            <a:r>
              <a:rPr lang="en-US" sz="3200" dirty="0" smtClean="0"/>
              <a:t>What would have to be true (in principle) for this to happen?</a:t>
            </a:r>
            <a:endParaRPr lang="en-US" sz="3200" dirty="0"/>
          </a:p>
          <a:p>
            <a:r>
              <a:rPr lang="en-US" sz="3200" dirty="0" smtClean="0"/>
              <a:t>Yes, if (my IQ &gt; average IQ in CA)</a:t>
            </a:r>
          </a:p>
          <a:p>
            <a:pPr marL="0" indent="0">
              <a:buNone/>
            </a:pPr>
            <a:r>
              <a:rPr lang="en-US" sz="3200" dirty="0"/>
              <a:t>a</a:t>
            </a:r>
            <a:r>
              <a:rPr lang="en-US" sz="3200" dirty="0" smtClean="0"/>
              <a:t>nd (my IQ </a:t>
            </a:r>
            <a:r>
              <a:rPr lang="en-US" sz="3200" dirty="0"/>
              <a:t>&lt;</a:t>
            </a:r>
            <a:r>
              <a:rPr lang="en-US" sz="3200" dirty="0" smtClean="0"/>
              <a:t> average IQ in GA)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9615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that Abby records the ages of customers at The Avenue (on-campus snack bar) from 11am-2pm today, while Mary records ages of customers at McDonald’s (near freeway).  </a:t>
            </a:r>
          </a:p>
          <a:p>
            <a:r>
              <a:rPr lang="en-US" dirty="0" smtClean="0"/>
              <a:t>Who will have the larger standard deviation of customer ages: Abby or Mary?  Explain.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915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Arrange </a:t>
            </a:r>
            <a:r>
              <a:rPr lang="en-US" dirty="0"/>
              <a:t>the four restaurants in order from smallest SD of ratings to largest SD of </a:t>
            </a:r>
            <a:r>
              <a:rPr lang="en-US" dirty="0" smtClean="0"/>
              <a:t>ratings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667000"/>
            <a:ext cx="578167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43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382000" cy="1139825"/>
          </a:xfrm>
        </p:spPr>
        <p:txBody>
          <a:bodyPr/>
          <a:lstStyle/>
          <a:p>
            <a:r>
              <a:rPr lang="en-US" dirty="0" smtClean="0"/>
              <a:t>Descriptive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30725"/>
          </a:xfrm>
        </p:spPr>
        <p:txBody>
          <a:bodyPr/>
          <a:lstStyle/>
          <a:p>
            <a:r>
              <a:rPr lang="en-US" dirty="0" smtClean="0"/>
              <a:t>Example (adapted from Jay Lehmann):</a:t>
            </a:r>
          </a:p>
          <a:p>
            <a:pPr marL="514350" indent="-514350">
              <a:buAutoNum type="alphaLcParenR"/>
            </a:pPr>
            <a:r>
              <a:rPr lang="en-US" dirty="0" smtClean="0"/>
              <a:t>Which </a:t>
            </a:r>
            <a:r>
              <a:rPr lang="en-US" dirty="0"/>
              <a:t>would be larger – the mean weight of 10 randomly selected people or the mean weight of 1000 randomly selected cats?  Explain </a:t>
            </a:r>
            <a:r>
              <a:rPr lang="en-US" dirty="0" smtClean="0"/>
              <a:t>briefly.</a:t>
            </a:r>
          </a:p>
          <a:p>
            <a:pPr marL="514350" indent="-514350">
              <a:buAutoNum type="alphaLcParenR"/>
            </a:pPr>
            <a:r>
              <a:rPr lang="en-US" dirty="0" smtClean="0"/>
              <a:t>Which </a:t>
            </a:r>
            <a:r>
              <a:rPr lang="en-US" dirty="0"/>
              <a:t>would be larger – the standard deviation of the weights of </a:t>
            </a:r>
            <a:r>
              <a:rPr lang="en-US" dirty="0" smtClean="0"/>
              <a:t>1000 </a:t>
            </a:r>
            <a:r>
              <a:rPr lang="en-US" dirty="0"/>
              <a:t>randomly selected people or the standard deviation of the weights of </a:t>
            </a:r>
            <a:r>
              <a:rPr lang="en-US" dirty="0" smtClean="0"/>
              <a:t>10 </a:t>
            </a:r>
            <a:r>
              <a:rPr lang="en-US" dirty="0"/>
              <a:t>randomly selected cats?  Explain briefly.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198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Many of my students think that larger sample size produces smaller SD</a:t>
            </a:r>
          </a:p>
          <a:p>
            <a:r>
              <a:rPr lang="en-US" sz="3200" dirty="0" smtClean="0"/>
              <a:t>Do not realize that SD </a:t>
            </a:r>
            <a:r>
              <a:rPr lang="en-US" sz="3200" b="1" dirty="0" smtClean="0"/>
              <a:t>of the sample mean </a:t>
            </a:r>
            <a:r>
              <a:rPr lang="en-US" sz="3200" dirty="0" smtClean="0"/>
              <a:t>(or sample proportion) gets smaller as sample size increases</a:t>
            </a:r>
          </a:p>
          <a:p>
            <a:r>
              <a:rPr lang="en-US" sz="3200" dirty="0" smtClean="0"/>
              <a:t>Advice: When you talk about SD, always emphasize SD </a:t>
            </a:r>
            <a:r>
              <a:rPr lang="en-US" sz="3200" b="1" dirty="0" smtClean="0"/>
              <a:t>of what</a:t>
            </a:r>
            <a:endParaRPr lang="en-US" sz="32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7450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and experimentation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65275"/>
            <a:ext cx="8458200" cy="4530725"/>
          </a:xfrm>
        </p:spPr>
        <p:txBody>
          <a:bodyPr/>
          <a:lstStyle/>
          <a:p>
            <a:r>
              <a:rPr lang="en-US" dirty="0" smtClean="0"/>
              <a:t>Example: Gettysburg Address</a:t>
            </a:r>
            <a:endParaRPr lang="en-US" dirty="0"/>
          </a:p>
          <a:p>
            <a:r>
              <a:rPr lang="en-US" dirty="0" smtClean="0"/>
              <a:t>Select a sample of 10 words from the population of 268 words in the Gettysburg Address.  (Just circle 10 words.)</a:t>
            </a:r>
          </a:p>
          <a:p>
            <a:pPr lvl="1"/>
            <a:r>
              <a:rPr lang="en-US" dirty="0" smtClean="0"/>
              <a:t>Record the length (# of letters) of each word.</a:t>
            </a:r>
          </a:p>
          <a:p>
            <a:pPr lvl="1"/>
            <a:r>
              <a:rPr lang="en-US" dirty="0" smtClean="0"/>
              <a:t>Calculate average length for your sample.</a:t>
            </a:r>
          </a:p>
          <a:p>
            <a:pPr lvl="1"/>
            <a:r>
              <a:rPr lang="en-US" dirty="0" smtClean="0"/>
              <a:t>Produce graph of sample averages.</a:t>
            </a:r>
          </a:p>
          <a:p>
            <a:r>
              <a:rPr lang="en-US" dirty="0"/>
              <a:t>Is this a reasonable sampling method for estimating </a:t>
            </a:r>
            <a:r>
              <a:rPr lang="en-US" dirty="0" smtClean="0"/>
              <a:t>average </a:t>
            </a:r>
            <a:r>
              <a:rPr lang="en-US" dirty="0"/>
              <a:t>word length in </a:t>
            </a:r>
            <a:r>
              <a:rPr lang="en-US" dirty="0" smtClean="0"/>
              <a:t>population</a:t>
            </a:r>
            <a:r>
              <a:rPr lang="en-US" dirty="0"/>
              <a:t>?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1390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and experimentation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382000" cy="4530725"/>
          </a:xfrm>
        </p:spPr>
        <p:txBody>
          <a:bodyPr/>
          <a:lstStyle/>
          <a:p>
            <a:r>
              <a:rPr lang="en-US" dirty="0" smtClean="0"/>
              <a:t>How does this graph indicate sampling bias?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Would closing eyes and pointing be unbiased?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pic>
        <p:nvPicPr>
          <p:cNvPr id="8" name="Picture 7"/>
          <p:cNvPicPr/>
          <p:nvPr/>
        </p:nvPicPr>
        <p:blipFill>
          <a:blip r:embed="rId2"/>
          <a:stretch>
            <a:fillRect/>
          </a:stretch>
        </p:blipFill>
        <p:spPr>
          <a:xfrm>
            <a:off x="990600" y="1810570"/>
            <a:ext cx="7467600" cy="382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838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and experimentation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30725"/>
          </a:xfrm>
        </p:spPr>
        <p:txBody>
          <a:bodyPr/>
          <a:lstStyle/>
          <a:p>
            <a:r>
              <a:rPr lang="en-US" dirty="0" smtClean="0"/>
              <a:t>Example: Mandela’s age</a:t>
            </a:r>
          </a:p>
          <a:p>
            <a:pPr lvl="1"/>
            <a:r>
              <a:rPr lang="en-US" dirty="0" smtClean="0"/>
              <a:t>Group 1: Nelson Mandela was the first president of South Africa following apartheid.  </a:t>
            </a:r>
          </a:p>
          <a:p>
            <a:pPr lvl="2"/>
            <a:r>
              <a:rPr lang="en-US" sz="2400" dirty="0" smtClean="0"/>
              <a:t>Do you think he was older or younger than 16 years old when he died?  </a:t>
            </a:r>
          </a:p>
          <a:p>
            <a:pPr lvl="2"/>
            <a:r>
              <a:rPr lang="en-US" sz="2400" dirty="0" smtClean="0"/>
              <a:t>Make a guess for how old he was when he died.</a:t>
            </a:r>
          </a:p>
          <a:p>
            <a:pPr lvl="1"/>
            <a:r>
              <a:rPr lang="en-US" dirty="0" smtClean="0"/>
              <a:t>Group 2</a:t>
            </a:r>
            <a:r>
              <a:rPr lang="en-US" dirty="0"/>
              <a:t>: Nelson Mandela was the first president of South Africa following apartheid.  </a:t>
            </a:r>
            <a:endParaRPr lang="en-US" dirty="0" smtClean="0"/>
          </a:p>
          <a:p>
            <a:pPr lvl="2"/>
            <a:r>
              <a:rPr lang="en-US" sz="2400" dirty="0" smtClean="0"/>
              <a:t>Do </a:t>
            </a:r>
            <a:r>
              <a:rPr lang="en-US" sz="2400" dirty="0"/>
              <a:t>you think he was older or younger than </a:t>
            </a:r>
            <a:r>
              <a:rPr lang="en-US" sz="2400" dirty="0" smtClean="0"/>
              <a:t>160 </a:t>
            </a:r>
            <a:r>
              <a:rPr lang="en-US" sz="2400" dirty="0"/>
              <a:t>years old when he died?  </a:t>
            </a:r>
            <a:endParaRPr lang="en-US" sz="2400" dirty="0" smtClean="0"/>
          </a:p>
          <a:p>
            <a:pPr lvl="2"/>
            <a:r>
              <a:rPr lang="en-US" sz="2400" dirty="0" smtClean="0"/>
              <a:t>Make </a:t>
            </a:r>
            <a:r>
              <a:rPr lang="en-US" sz="2400" dirty="0"/>
              <a:t>a guess for how old </a:t>
            </a:r>
            <a:r>
              <a:rPr lang="en-US" sz="2400" dirty="0" smtClean="0"/>
              <a:t>he </a:t>
            </a:r>
            <a:r>
              <a:rPr lang="en-US" sz="2400" dirty="0"/>
              <a:t>was when he died.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226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and experimentation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Example: Mandela’s age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i="1" dirty="0" smtClean="0"/>
          </a:p>
          <a:p>
            <a:r>
              <a:rPr lang="en-US" i="1" dirty="0" smtClean="0"/>
              <a:t>t</a:t>
            </a:r>
            <a:r>
              <a:rPr lang="en-US" dirty="0" smtClean="0"/>
              <a:t> = -4.17; p-value ≈ .0000</a:t>
            </a:r>
          </a:p>
          <a:p>
            <a:r>
              <a:rPr lang="en-US" dirty="0" smtClean="0"/>
              <a:t>Very strong evidence for anchoring effect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2286000"/>
            <a:ext cx="763905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30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and experimentation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30725"/>
          </a:xfrm>
        </p:spPr>
        <p:txBody>
          <a:bodyPr/>
          <a:lstStyle/>
          <a:p>
            <a:r>
              <a:rPr lang="en-US" sz="3200" dirty="0" smtClean="0"/>
              <a:t>Random sampling and random assignment are different tools with different purposes</a:t>
            </a:r>
          </a:p>
          <a:p>
            <a:r>
              <a:rPr lang="en-US" sz="3200" dirty="0" smtClean="0"/>
              <a:t>Random sampling</a:t>
            </a:r>
          </a:p>
          <a:p>
            <a:pPr lvl="1"/>
            <a:r>
              <a:rPr lang="en-US" sz="2800" dirty="0" smtClean="0"/>
              <a:t>Goal: Select representative sample</a:t>
            </a:r>
          </a:p>
          <a:p>
            <a:pPr lvl="1"/>
            <a:r>
              <a:rPr lang="en-US" sz="2800" dirty="0" smtClean="0"/>
              <a:t>Benefit: Generalize results</a:t>
            </a:r>
          </a:p>
          <a:p>
            <a:r>
              <a:rPr lang="en-US" sz="3200" dirty="0" smtClean="0"/>
              <a:t>Random assignment</a:t>
            </a:r>
          </a:p>
          <a:p>
            <a:pPr lvl="1"/>
            <a:r>
              <a:rPr lang="en-US" sz="2800" dirty="0" smtClean="0"/>
              <a:t>Goal: Produce similar groups</a:t>
            </a:r>
          </a:p>
          <a:p>
            <a:pPr lvl="1"/>
            <a:r>
              <a:rPr lang="en-US" sz="2800" dirty="0" smtClean="0"/>
              <a:t>Benefit: Draw cause-effect conclusions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336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r>
              <a:rPr lang="en-US" sz="3200" dirty="0" smtClean="0"/>
              <a:t>2018 General Social Survey</a:t>
            </a:r>
          </a:p>
          <a:p>
            <a:pPr lvl="1"/>
            <a:r>
              <a:rPr lang="en-US" sz="3200" dirty="0" smtClean="0"/>
              <a:t>47% had a pet dog</a:t>
            </a:r>
          </a:p>
          <a:p>
            <a:pPr lvl="1"/>
            <a:r>
              <a:rPr lang="en-US" sz="3200" dirty="0" smtClean="0"/>
              <a:t>25% had a pet cat</a:t>
            </a:r>
          </a:p>
          <a:p>
            <a:r>
              <a:rPr lang="en-US" sz="3200" dirty="0" smtClean="0"/>
              <a:t>Does it follow that 72% (which is 47% + 25%) had a pet dog or a pet cat?</a:t>
            </a:r>
          </a:p>
          <a:p>
            <a:pPr lvl="1"/>
            <a:r>
              <a:rPr lang="en-US" sz="3200" dirty="0" smtClean="0"/>
              <a:t>What would be required for this to happen?</a:t>
            </a:r>
          </a:p>
          <a:p>
            <a:r>
              <a:rPr lang="en-US" sz="3200" dirty="0" smtClean="0"/>
              <a:t>No! </a:t>
            </a:r>
            <a:endParaRPr lang="en-US" sz="3200" dirty="0"/>
          </a:p>
          <a:p>
            <a:pPr lvl="1"/>
            <a:r>
              <a:rPr lang="en-US" sz="2800" dirty="0" smtClean="0"/>
              <a:t>Would require that </a:t>
            </a:r>
            <a:r>
              <a:rPr lang="en-US" sz="2800" i="1" dirty="0" smtClean="0"/>
              <a:t>no</a:t>
            </a:r>
            <a:r>
              <a:rPr lang="en-US" sz="2800" dirty="0" smtClean="0"/>
              <a:t> households have both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1545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Undergraduate statistics enrollments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2015 CBMS Survey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590800"/>
            <a:ext cx="9067800" cy="16956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4281695"/>
            <a:ext cx="8991600" cy="92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94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Simulation-based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30725"/>
          </a:xfrm>
        </p:spPr>
        <p:txBody>
          <a:bodyPr/>
          <a:lstStyle/>
          <a:p>
            <a:r>
              <a:rPr lang="en-US" dirty="0"/>
              <a:t>Example: Facial prototyping</a:t>
            </a:r>
          </a:p>
          <a:p>
            <a:pPr marL="0" indent="0">
              <a:buNone/>
            </a:pPr>
            <a:r>
              <a:rPr lang="en-US" dirty="0"/>
              <a:t>Do people tend to associate </a:t>
            </a:r>
            <a:r>
              <a:rPr lang="en-US" dirty="0" smtClean="0"/>
              <a:t>names </a:t>
            </a:r>
            <a:r>
              <a:rPr lang="en-US" dirty="0"/>
              <a:t>with </a:t>
            </a:r>
            <a:r>
              <a:rPr lang="en-US" dirty="0" smtClean="0"/>
              <a:t>faces?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Who is on the left: Bob or Tim?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359025"/>
            <a:ext cx="6553200" cy="31273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522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Simulation-based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9075"/>
            <a:ext cx="8229600" cy="453072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Example: Facial </a:t>
            </a:r>
            <a:r>
              <a:rPr lang="en-US" dirty="0" smtClean="0"/>
              <a:t>prototyping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/>
              <a:t>36 of 46 students put Tim on the left</a:t>
            </a:r>
          </a:p>
          <a:p>
            <a:pPr lvl="1"/>
            <a:r>
              <a:rPr lang="en-US" dirty="0" smtClean="0"/>
              <a:t>What are two possible explanations for our observed sample result?</a:t>
            </a:r>
          </a:p>
          <a:p>
            <a:pPr lvl="1"/>
            <a:r>
              <a:rPr lang="en-US" dirty="0" smtClean="0"/>
              <a:t>Which explanation can we investigate/model?  How?  </a:t>
            </a:r>
          </a:p>
          <a:p>
            <a:pPr lvl="1"/>
            <a:r>
              <a:rPr lang="en-US" dirty="0" smtClean="0"/>
              <a:t>How often would such an extreme sample result occur by chance alone (if there were no facial prototyping)?</a:t>
            </a:r>
          </a:p>
          <a:p>
            <a:pPr lvl="1"/>
            <a:r>
              <a:rPr lang="en-US" dirty="0" smtClean="0"/>
              <a:t>Have students flip coins to investigate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946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Simulation-based inference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875"/>
            <a:ext cx="8458200" cy="4530725"/>
          </a:xfrm>
        </p:spPr>
        <p:txBody>
          <a:bodyPr/>
          <a:lstStyle/>
          <a:p>
            <a:r>
              <a:rPr lang="en-US" dirty="0" smtClean="0"/>
              <a:t>Facial prototyping: 10,000 simulated samples of 46 students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Very strong evidence: people have a genuine tendency to put Tim on left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1954794"/>
            <a:ext cx="4191000" cy="330300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034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What does 95% confidence mean?</a:t>
            </a:r>
          </a:p>
          <a:p>
            <a:r>
              <a:rPr lang="en-US" sz="3200" dirty="0" smtClean="0"/>
              <a:t>Simulation:</a:t>
            </a:r>
          </a:p>
          <a:p>
            <a:pPr marL="0" indent="0">
              <a:buNone/>
            </a:pPr>
            <a:r>
              <a:rPr lang="en-US" sz="3200" dirty="0">
                <a:hlinkClick r:id="rId2"/>
              </a:rPr>
              <a:t>www.rossmanchance.com/applets</a:t>
            </a:r>
            <a:endParaRPr lang="en-US" sz="4000" dirty="0"/>
          </a:p>
          <a:p>
            <a:pPr marL="0" indent="0">
              <a:buNone/>
            </a:pPr>
            <a:r>
              <a:rPr lang="en-US" sz="3200" dirty="0"/>
              <a:t>(Simulating confidence intervals)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5018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What does 95% confidence mean?</a:t>
            </a:r>
          </a:p>
          <a:p>
            <a:r>
              <a:rPr lang="en-US" sz="3200" dirty="0" smtClean="0"/>
              <a:t>Simulation: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105342"/>
            <a:ext cx="3043238" cy="399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66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What does 95% confidence mean?</a:t>
            </a:r>
          </a:p>
          <a:p>
            <a:r>
              <a:rPr lang="en-US" sz="3200" dirty="0" smtClean="0"/>
              <a:t>Simulation: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105342"/>
            <a:ext cx="3043238" cy="3990658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209800"/>
            <a:ext cx="3124200" cy="390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72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would change (two things) if the confidence level was increased or decreased</a:t>
            </a:r>
            <a:r>
              <a:rPr lang="en-US" dirty="0" smtClean="0"/>
              <a:t>?</a:t>
            </a:r>
          </a:p>
          <a:p>
            <a:r>
              <a:rPr lang="en-US" dirty="0" smtClean="0"/>
              <a:t>Predict, </a:t>
            </a:r>
          </a:p>
          <a:p>
            <a:pPr marL="0" indent="0">
              <a:buNone/>
            </a:pPr>
            <a:r>
              <a:rPr lang="en-US" dirty="0"/>
              <a:t>t</a:t>
            </a:r>
            <a:r>
              <a:rPr lang="en-US" dirty="0" smtClean="0"/>
              <a:t>hen test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451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would change (two things) if the confidence level was increased or decreased</a:t>
            </a:r>
            <a:r>
              <a:rPr lang="en-US" dirty="0" smtClean="0"/>
              <a:t>?</a:t>
            </a:r>
          </a:p>
          <a:p>
            <a:r>
              <a:rPr lang="en-US" dirty="0"/>
              <a:t>Predict, </a:t>
            </a:r>
          </a:p>
          <a:p>
            <a:pPr marL="0" indent="0">
              <a:buNone/>
            </a:pPr>
            <a:r>
              <a:rPr lang="en-US" dirty="0"/>
              <a:t>then </a:t>
            </a:r>
            <a:r>
              <a:rPr lang="en-US" dirty="0" smtClean="0"/>
              <a:t>test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99% (left)</a:t>
            </a:r>
          </a:p>
          <a:p>
            <a:r>
              <a:rPr lang="en-US" dirty="0"/>
              <a:t>8</a:t>
            </a:r>
            <a:r>
              <a:rPr lang="en-US" dirty="0" smtClean="0"/>
              <a:t>0% (right)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675" y="2650807"/>
            <a:ext cx="3997325" cy="348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01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would change if the sample size was increased</a:t>
            </a:r>
            <a:r>
              <a:rPr lang="en-US" dirty="0" smtClean="0"/>
              <a:t>?</a:t>
            </a:r>
          </a:p>
          <a:p>
            <a:r>
              <a:rPr lang="en-US" dirty="0" smtClean="0"/>
              <a:t>Predict,</a:t>
            </a:r>
          </a:p>
          <a:p>
            <a:pPr marL="0" indent="0">
              <a:buNone/>
            </a:pPr>
            <a:r>
              <a:rPr lang="en-US" dirty="0"/>
              <a:t>t</a:t>
            </a:r>
            <a:r>
              <a:rPr lang="en-US" dirty="0" smtClean="0"/>
              <a:t>hen test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473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would change if the sample size was increased</a:t>
            </a:r>
            <a:r>
              <a:rPr lang="en-US" dirty="0" smtClean="0"/>
              <a:t>?</a:t>
            </a:r>
          </a:p>
          <a:p>
            <a:r>
              <a:rPr lang="en-US" dirty="0"/>
              <a:t>Predict,</a:t>
            </a:r>
          </a:p>
          <a:p>
            <a:pPr marL="0" indent="0">
              <a:buNone/>
            </a:pPr>
            <a:r>
              <a:rPr lang="en-US" dirty="0"/>
              <a:t>then </a:t>
            </a:r>
            <a:r>
              <a:rPr lang="en-US" dirty="0" smtClean="0"/>
              <a:t>test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Smaller </a:t>
            </a:r>
            <a:r>
              <a:rPr lang="en-US" i="1" dirty="0" smtClean="0"/>
              <a:t>n</a:t>
            </a:r>
            <a:r>
              <a:rPr lang="en-US" dirty="0" smtClean="0"/>
              <a:t> (left</a:t>
            </a:r>
            <a:r>
              <a:rPr lang="en-US" dirty="0" smtClean="0"/>
              <a:t>)</a:t>
            </a:r>
          </a:p>
          <a:p>
            <a:r>
              <a:rPr lang="en-US" dirty="0" smtClean="0"/>
              <a:t>Larger </a:t>
            </a:r>
            <a:r>
              <a:rPr lang="en-US" i="1" dirty="0" smtClean="0"/>
              <a:t>n</a:t>
            </a:r>
            <a:r>
              <a:rPr lang="en-US" dirty="0" smtClean="0"/>
              <a:t> (right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36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0425" y="2217379"/>
            <a:ext cx="5743575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89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that an alien lands on earth and sets out to estimate the proportion of human beings who are female</a:t>
            </a:r>
          </a:p>
          <a:p>
            <a:r>
              <a:rPr lang="en-US" dirty="0" smtClean="0"/>
              <a:t>The alien took a good statistics course on its home planet and knows to take a sample, produce a confidence interval</a:t>
            </a:r>
          </a:p>
          <a:p>
            <a:r>
              <a:rPr lang="en-US" dirty="0" smtClean="0"/>
              <a:t>Sample: the 2020 U.S. Senate, which has 26 women (the most ever!) and 74 men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136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534400" cy="4530725"/>
              </a:xfrm>
            </p:spPr>
            <p:txBody>
              <a:bodyPr/>
              <a:lstStyle/>
              <a:p>
                <a:r>
                  <a:rPr lang="en-US" dirty="0" smtClean="0"/>
                  <a:t>Calculate the alien’s 95% CI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.26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±1.96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.26×.74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100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dirty="0" smtClean="0"/>
                  <a:t>, which is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.26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.086</m:t>
                    </m:r>
                  </m:oMath>
                </a14:m>
                <a:endParaRPr lang="en-US" dirty="0"/>
              </a:p>
              <a:p>
                <a:r>
                  <a:rPr lang="en-US" dirty="0" smtClean="0"/>
                  <a:t>Interpret the CI for the alien</a:t>
                </a:r>
              </a:p>
              <a:p>
                <a:pPr lvl="1"/>
                <a:r>
                  <a:rPr lang="en-US" dirty="0" smtClean="0"/>
                  <a:t>The alien is 95% confident that between 17.4% and 34.6% of all humans are female.</a:t>
                </a:r>
              </a:p>
              <a:p>
                <a:r>
                  <a:rPr lang="en-US" dirty="0" smtClean="0"/>
                  <a:t>Is this interval consistent with your experience as a long-time resident of this planet?</a:t>
                </a:r>
              </a:p>
              <a:p>
                <a:pPr lvl="1"/>
                <a:r>
                  <a:rPr lang="en-US" dirty="0" smtClean="0"/>
                  <a:t>Duh!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534400" cy="4530725"/>
              </a:xfrm>
              <a:blipFill>
                <a:blip r:embed="rId2"/>
                <a:stretch>
                  <a:fillRect l="-571" t="-1750" r="-714" b="-8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1470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30725"/>
          </a:xfrm>
        </p:spPr>
        <p:txBody>
          <a:bodyPr/>
          <a:lstStyle/>
          <a:p>
            <a:r>
              <a:rPr lang="en-US" dirty="0" smtClean="0"/>
              <a:t>Is the problem that 5% of all 95% CIs fail to capture actual value of population parameter?</a:t>
            </a:r>
          </a:p>
          <a:p>
            <a:pPr lvl="1"/>
            <a:r>
              <a:rPr lang="en-US" dirty="0" smtClean="0"/>
              <a:t>No!  </a:t>
            </a:r>
          </a:p>
          <a:p>
            <a:r>
              <a:rPr lang="en-US" dirty="0" smtClean="0"/>
              <a:t>Then what went wrong???</a:t>
            </a:r>
          </a:p>
          <a:p>
            <a:pPr lvl="1"/>
            <a:r>
              <a:rPr lang="en-US" dirty="0" smtClean="0"/>
              <a:t>Biased sampling method!</a:t>
            </a:r>
            <a:endParaRPr lang="en-US" dirty="0"/>
          </a:p>
          <a:p>
            <a:r>
              <a:rPr lang="en-US" dirty="0" smtClean="0"/>
              <a:t>If the alien was only interested in estimating the proportion of 2020 U.S. Senators who are female, would this 95% CI make sense?</a:t>
            </a:r>
          </a:p>
          <a:p>
            <a:pPr lvl="1"/>
            <a:r>
              <a:rPr lang="en-US" dirty="0" smtClean="0"/>
              <a:t>No, exactly 26% of senators in 2020 are female!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179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Intervals and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Survey of 47,000 U.S. households in 2006 found that 32.4% had a pet cat</a:t>
            </a:r>
          </a:p>
          <a:p>
            <a:r>
              <a:rPr lang="en-US" sz="3200" dirty="0" smtClean="0"/>
              <a:t>Does this provide </a:t>
            </a:r>
            <a:r>
              <a:rPr lang="en-US" sz="3200" i="1" u="sng" dirty="0" smtClean="0"/>
              <a:t>very strong </a:t>
            </a:r>
            <a:r>
              <a:rPr lang="en-US" sz="3200" dirty="0" smtClean="0"/>
              <a:t>evidence that the population proportion with a cat is different from one-third?</a:t>
            </a:r>
          </a:p>
          <a:p>
            <a:r>
              <a:rPr lang="en-US" sz="3200" dirty="0" smtClean="0"/>
              <a:t>Does this provide strong evidence </a:t>
            </a:r>
            <a:r>
              <a:rPr lang="en-US" sz="3200" dirty="0"/>
              <a:t>that the population proportion with a cat is </a:t>
            </a:r>
            <a:r>
              <a:rPr lang="en-US" sz="3200" i="1" u="sng" dirty="0" smtClean="0"/>
              <a:t>very different</a:t>
            </a:r>
            <a:r>
              <a:rPr lang="en-US" sz="3200" dirty="0" smtClean="0"/>
              <a:t> </a:t>
            </a:r>
            <a:r>
              <a:rPr lang="en-US" sz="3200" dirty="0"/>
              <a:t>from one-third?</a:t>
            </a:r>
            <a:endParaRPr lang="en-US" sz="3200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170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Intervals and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686800" cy="4530725"/>
          </a:xfrm>
        </p:spPr>
        <p:txBody>
          <a:bodyPr/>
          <a:lstStyle/>
          <a:p>
            <a:r>
              <a:rPr lang="en-US" sz="3200" dirty="0"/>
              <a:t>Does this provide </a:t>
            </a:r>
            <a:r>
              <a:rPr lang="en-US" sz="3200" i="1" u="sng" dirty="0"/>
              <a:t>very strong </a:t>
            </a:r>
            <a:r>
              <a:rPr lang="en-US" sz="3200" dirty="0"/>
              <a:t>evidence that the population proportion with a cat is different from one-third?</a:t>
            </a:r>
          </a:p>
          <a:p>
            <a:pPr lvl="1"/>
            <a:r>
              <a:rPr lang="en-US" sz="3200" dirty="0" smtClean="0"/>
              <a:t>Yes! Test stat </a:t>
            </a:r>
            <a:r>
              <a:rPr lang="en-US" sz="3200" i="1" dirty="0" smtClean="0"/>
              <a:t>z</a:t>
            </a:r>
            <a:r>
              <a:rPr lang="en-US" sz="3200" dirty="0" smtClean="0"/>
              <a:t> ≈ -4.29, p-value ≈ .00002</a:t>
            </a:r>
          </a:p>
          <a:p>
            <a:r>
              <a:rPr lang="en-US" sz="3200" dirty="0"/>
              <a:t>Does this provide strong evidence that the population proportion with a cat is </a:t>
            </a:r>
            <a:r>
              <a:rPr lang="en-US" sz="3200" i="1" u="sng" dirty="0"/>
              <a:t>very different</a:t>
            </a:r>
            <a:r>
              <a:rPr lang="en-US" sz="3200" dirty="0"/>
              <a:t> from one-third?</a:t>
            </a:r>
          </a:p>
          <a:p>
            <a:pPr lvl="1"/>
            <a:r>
              <a:rPr lang="en-US" sz="3200" dirty="0" smtClean="0"/>
              <a:t>No!  99.9% CI: (.317 → .331)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590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Intervals and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Hypothesis test and confidence interval give </a:t>
            </a:r>
            <a:r>
              <a:rPr lang="en-US" sz="3200" i="1" dirty="0" smtClean="0"/>
              <a:t>consistent</a:t>
            </a:r>
            <a:r>
              <a:rPr lang="en-US" sz="3200" dirty="0" smtClean="0"/>
              <a:t> results</a:t>
            </a:r>
          </a:p>
          <a:p>
            <a:pPr lvl="1"/>
            <a:r>
              <a:rPr lang="en-US" sz="3200" dirty="0" smtClean="0"/>
              <a:t>Value one-third is rejected, does not appear in CI</a:t>
            </a:r>
          </a:p>
          <a:p>
            <a:r>
              <a:rPr lang="en-US" sz="3200" dirty="0" smtClean="0"/>
              <a:t>Statistical </a:t>
            </a:r>
            <a:r>
              <a:rPr lang="en-US" sz="3200" i="1" dirty="0" smtClean="0"/>
              <a:t>significance</a:t>
            </a:r>
            <a:r>
              <a:rPr lang="en-US" sz="3200" dirty="0" smtClean="0"/>
              <a:t> is different from practical </a:t>
            </a:r>
            <a:r>
              <a:rPr lang="en-US" sz="3200" i="1" dirty="0" smtClean="0"/>
              <a:t>importance</a:t>
            </a:r>
          </a:p>
          <a:p>
            <a:pPr lvl="1"/>
            <a:r>
              <a:rPr lang="en-US" sz="3200" dirty="0" smtClean="0"/>
              <a:t>Especially relevant with large sample sizes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707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cats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43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9" r="16778" b="8192"/>
          <a:stretch/>
        </p:blipFill>
        <p:spPr>
          <a:xfrm>
            <a:off x="3124200" y="3276600"/>
            <a:ext cx="4572000" cy="2667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8734" r="28333" b="7484"/>
          <a:stretch/>
        </p:blipFill>
        <p:spPr>
          <a:xfrm>
            <a:off x="427703" y="1155702"/>
            <a:ext cx="3102590" cy="33527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13736" r="21667" b="28742"/>
          <a:stretch/>
        </p:blipFill>
        <p:spPr>
          <a:xfrm>
            <a:off x="3810000" y="990600"/>
            <a:ext cx="3886200" cy="235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23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“Ask Good Questions” blog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r>
              <a:rPr lang="en-US" sz="2800" dirty="0" smtClean="0"/>
              <a:t>Ideas, examples, activities, assessments and advice for teaching introductory statistics</a:t>
            </a:r>
          </a:p>
          <a:p>
            <a:pPr lvl="1"/>
            <a:r>
              <a:rPr lang="en-US" sz="2800" dirty="0" smtClean="0"/>
              <a:t>Practical, for direct use with students</a:t>
            </a:r>
          </a:p>
          <a:p>
            <a:pPr lvl="1"/>
            <a:r>
              <a:rPr lang="en-US" sz="2800" dirty="0" smtClean="0"/>
              <a:t>Thought-provoking, for discussion with peers</a:t>
            </a:r>
          </a:p>
          <a:p>
            <a:pPr lvl="1"/>
            <a:r>
              <a:rPr lang="en-US" sz="2800" dirty="0" smtClean="0"/>
              <a:t>Conversational tone, with attempts at humor</a:t>
            </a:r>
          </a:p>
          <a:p>
            <a:r>
              <a:rPr lang="en-US" sz="2800" dirty="0"/>
              <a:t>One post/essay per week</a:t>
            </a:r>
          </a:p>
          <a:p>
            <a:pPr lvl="1"/>
            <a:r>
              <a:rPr lang="en-US" sz="2800" dirty="0"/>
              <a:t>Published on Mondays at 11am ET, 8am PT</a:t>
            </a:r>
          </a:p>
          <a:p>
            <a:pPr lvl="1"/>
            <a:r>
              <a:rPr lang="en-US" sz="2800" smtClean="0"/>
              <a:t>1500-3000 </a:t>
            </a:r>
            <a:r>
              <a:rPr lang="en-US" sz="2800" dirty="0"/>
              <a:t>words per essay</a:t>
            </a:r>
          </a:p>
          <a:p>
            <a:pPr lvl="1"/>
            <a:r>
              <a:rPr lang="en-US" sz="2800" dirty="0" smtClean="0"/>
              <a:t>31 </a:t>
            </a:r>
            <a:r>
              <a:rPr lang="en-US" sz="2800" dirty="0"/>
              <a:t>so far, </a:t>
            </a:r>
            <a:r>
              <a:rPr lang="en-US" sz="2800" dirty="0" smtClean="0"/>
              <a:t>21 </a:t>
            </a:r>
            <a:r>
              <a:rPr lang="en-US" sz="2800" dirty="0"/>
              <a:t>(at least) more to come</a:t>
            </a:r>
          </a:p>
          <a:p>
            <a:pPr lvl="1"/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745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“Ask Good Questions” blog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30725"/>
          </a:xfrm>
        </p:spPr>
        <p:txBody>
          <a:bodyPr/>
          <a:lstStyle/>
          <a:p>
            <a:r>
              <a:rPr lang="en-US" sz="3600" dirty="0" smtClean="0"/>
              <a:t>Sign up to receive weekly email messages containing </a:t>
            </a:r>
            <a:r>
              <a:rPr lang="en-US" sz="3600" dirty="0" smtClean="0"/>
              <a:t>post</a:t>
            </a:r>
          </a:p>
          <a:p>
            <a:pPr marL="0" indent="0">
              <a:buNone/>
            </a:pPr>
            <a:endParaRPr lang="en-US" sz="3600" dirty="0" smtClean="0"/>
          </a:p>
          <a:p>
            <a:r>
              <a:rPr lang="en-US" sz="3600" dirty="0" smtClean="0"/>
              <a:t>Peruse </a:t>
            </a:r>
            <a:r>
              <a:rPr lang="en-US" sz="3600" dirty="0" smtClean="0"/>
              <a:t>annotated list of posts</a:t>
            </a:r>
          </a:p>
          <a:p>
            <a:pPr marL="0" indent="0" algn="ctr">
              <a:buNone/>
            </a:pPr>
            <a:r>
              <a:rPr lang="en-US" sz="3600" dirty="0">
                <a:hlinkClick r:id="rId2"/>
              </a:rPr>
              <a:t>https://</a:t>
            </a:r>
            <a:r>
              <a:rPr lang="en-US" sz="3600" dirty="0" smtClean="0">
                <a:hlinkClick r:id="rId2"/>
              </a:rPr>
              <a:t>askgoodquestions.blog/posts</a:t>
            </a:r>
            <a:endParaRPr lang="en-US" sz="3600" dirty="0" smtClean="0"/>
          </a:p>
          <a:p>
            <a:pPr marL="0" indent="0">
              <a:buNone/>
            </a:pPr>
            <a:endParaRPr lang="en-US" sz="3600" smtClean="0"/>
          </a:p>
          <a:p>
            <a:r>
              <a:rPr lang="en-US" sz="3600" dirty="0" smtClean="0"/>
              <a:t>Post </a:t>
            </a:r>
            <a:r>
              <a:rPr lang="en-US" sz="3600" dirty="0" smtClean="0"/>
              <a:t>#1 answers ten questions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983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“Ask Good Questions” blog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46</a:t>
            </a:fld>
            <a:endParaRPr lang="en-US" alt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914400"/>
            <a:ext cx="4229100" cy="52101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125" y="838200"/>
            <a:ext cx="3495675" cy="524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46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“Ask Good Questions” blog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47</a:t>
            </a:fld>
            <a:endParaRPr lang="en-US" alt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952499"/>
            <a:ext cx="3657600" cy="50471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0792" y="976312"/>
            <a:ext cx="4522198" cy="515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59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very much!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r>
              <a:rPr lang="en-US" sz="4400" dirty="0" smtClean="0"/>
              <a:t>Take-home </a:t>
            </a:r>
            <a:r>
              <a:rPr lang="en-US" sz="4400" dirty="0"/>
              <a:t>message: </a:t>
            </a:r>
            <a:r>
              <a:rPr lang="en-US" sz="4400" dirty="0" smtClean="0"/>
              <a:t>           Ask </a:t>
            </a:r>
            <a:r>
              <a:rPr lang="en-US" sz="4400" dirty="0"/>
              <a:t>Good Questions</a:t>
            </a:r>
            <a:r>
              <a:rPr lang="en-US" sz="4400" dirty="0" smtClean="0"/>
              <a:t>!</a:t>
            </a:r>
          </a:p>
          <a:p>
            <a:r>
              <a:rPr lang="en-US" sz="4400" dirty="0" smtClean="0"/>
              <a:t>Please visit: </a:t>
            </a:r>
            <a:r>
              <a:rPr lang="en-US" sz="4400" dirty="0" smtClean="0">
                <a:hlinkClick r:id="rId2"/>
              </a:rPr>
              <a:t>https://askgoodquestions.blog</a:t>
            </a:r>
            <a:r>
              <a:rPr lang="en-US" sz="4400" dirty="0" smtClean="0"/>
              <a:t> </a:t>
            </a:r>
          </a:p>
          <a:p>
            <a:r>
              <a:rPr lang="en-US" sz="4400" dirty="0" smtClean="0"/>
              <a:t>Questions, comments: </a:t>
            </a:r>
            <a:r>
              <a:rPr lang="en-US" sz="4400" dirty="0" smtClean="0">
                <a:hlinkClick r:id="rId3"/>
              </a:rPr>
              <a:t>arossman@calpoly.edu</a:t>
            </a:r>
            <a:r>
              <a:rPr lang="en-US" sz="4400" dirty="0" smtClean="0"/>
              <a:t> </a:t>
            </a:r>
          </a:p>
          <a:p>
            <a:pPr marL="0" indent="0">
              <a:buNone/>
            </a:pPr>
            <a:endParaRPr lang="en-US" sz="4000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- Georgia Mathematics Conference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48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7, 2020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19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13948</TotalTime>
  <Words>2149</Words>
  <Application>Microsoft Office PowerPoint</Application>
  <PresentationFormat>On-screen Show (4:3)</PresentationFormat>
  <Paragraphs>425</Paragraphs>
  <Slides>48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Arial</vt:lpstr>
      <vt:lpstr>Calibri</vt:lpstr>
      <vt:lpstr>Cambria Math</vt:lpstr>
      <vt:lpstr>Garamond</vt:lpstr>
      <vt:lpstr>Wingdings</vt:lpstr>
      <vt:lpstr>Edge</vt:lpstr>
      <vt:lpstr>Teaching Introductory Statistics: Ask Good Questions </vt:lpstr>
      <vt:lpstr>Frank Sinatra</vt:lpstr>
      <vt:lpstr>My similarly succinct suggestion</vt:lpstr>
      <vt:lpstr>What kinds/purposes of questions?</vt:lpstr>
      <vt:lpstr>Topics of questions in this presentation</vt:lpstr>
      <vt:lpstr>Statistical thinking</vt:lpstr>
      <vt:lpstr>Statistical thinking</vt:lpstr>
      <vt:lpstr>Statistical thinking</vt:lpstr>
      <vt:lpstr>Statistical thinking</vt:lpstr>
      <vt:lpstr>Statistical thinking</vt:lpstr>
      <vt:lpstr>Statistical thinking</vt:lpstr>
      <vt:lpstr>Statistical thinking</vt:lpstr>
      <vt:lpstr>Statistical thinking</vt:lpstr>
      <vt:lpstr>Statistical thinking</vt:lpstr>
      <vt:lpstr>Descriptive statistics</vt:lpstr>
      <vt:lpstr>Descriptive statistics</vt:lpstr>
      <vt:lpstr>Descriptive statistics</vt:lpstr>
      <vt:lpstr>Descriptive statistics</vt:lpstr>
      <vt:lpstr>Descriptive statistics</vt:lpstr>
      <vt:lpstr>Sampling and experimentation</vt:lpstr>
      <vt:lpstr>Sampling and experimentation</vt:lpstr>
      <vt:lpstr>Sampling and experimentation</vt:lpstr>
      <vt:lpstr>Sampling and experimentation</vt:lpstr>
      <vt:lpstr>Sampling and experimentation</vt:lpstr>
      <vt:lpstr>Probability</vt:lpstr>
      <vt:lpstr>Undergraduate statistics enrollments</vt:lpstr>
      <vt:lpstr>Simulation-based inference</vt:lpstr>
      <vt:lpstr>Simulation-based inference</vt:lpstr>
      <vt:lpstr>Simulation-based inference</vt:lpstr>
      <vt:lpstr>Confidence intervals</vt:lpstr>
      <vt:lpstr>Confidence intervals</vt:lpstr>
      <vt:lpstr>Confidence intervals</vt:lpstr>
      <vt:lpstr>Confidence intervals</vt:lpstr>
      <vt:lpstr>Confidence intervals</vt:lpstr>
      <vt:lpstr>Confidence intervals</vt:lpstr>
      <vt:lpstr>Confidence intervals</vt:lpstr>
      <vt:lpstr>Confidence intervals</vt:lpstr>
      <vt:lpstr>Confidence intervals</vt:lpstr>
      <vt:lpstr>Confidence intervals</vt:lpstr>
      <vt:lpstr>Intervals and tests</vt:lpstr>
      <vt:lpstr>Intervals and tests</vt:lpstr>
      <vt:lpstr>Intervals and tests</vt:lpstr>
      <vt:lpstr>My cats</vt:lpstr>
      <vt:lpstr>“Ask Good Questions” blog</vt:lpstr>
      <vt:lpstr>“Ask Good Questions” blog</vt:lpstr>
      <vt:lpstr>“Ask Good Questions” blog</vt:lpstr>
      <vt:lpstr>“Ask Good Questions” blog</vt:lpstr>
      <vt:lpstr>Thanks very much!</vt:lpstr>
    </vt:vector>
  </TitlesOfParts>
  <Company>Cal Poly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GAISE presentation</dc:title>
  <dc:creator>Allan Rossman</dc:creator>
  <cp:lastModifiedBy>Allan Rossman</cp:lastModifiedBy>
  <cp:revision>449</cp:revision>
  <cp:lastPrinted>2020-01-15T16:19:10Z</cp:lastPrinted>
  <dcterms:created xsi:type="dcterms:W3CDTF">2009-03-26T00:55:02Z</dcterms:created>
  <dcterms:modified xsi:type="dcterms:W3CDTF">2020-02-07T01:47:13Z</dcterms:modified>
</cp:coreProperties>
</file>