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28"/>
  </p:notesMasterIdLst>
  <p:handoutMasterIdLst>
    <p:handoutMasterId r:id="rId29"/>
  </p:handoutMasterIdLst>
  <p:sldIdLst>
    <p:sldId id="256" r:id="rId2"/>
    <p:sldId id="478" r:id="rId3"/>
    <p:sldId id="477" r:id="rId4"/>
    <p:sldId id="325" r:id="rId5"/>
    <p:sldId id="351" r:id="rId6"/>
    <p:sldId id="370" r:id="rId7"/>
    <p:sldId id="398" r:id="rId8"/>
    <p:sldId id="404" r:id="rId9"/>
    <p:sldId id="488" r:id="rId10"/>
    <p:sldId id="489" r:id="rId11"/>
    <p:sldId id="490" r:id="rId12"/>
    <p:sldId id="491" r:id="rId13"/>
    <p:sldId id="492" r:id="rId14"/>
    <p:sldId id="493" r:id="rId15"/>
    <p:sldId id="494" r:id="rId16"/>
    <p:sldId id="495" r:id="rId17"/>
    <p:sldId id="496" r:id="rId18"/>
    <p:sldId id="497" r:id="rId19"/>
    <p:sldId id="498" r:id="rId20"/>
    <p:sldId id="499" r:id="rId21"/>
    <p:sldId id="500" r:id="rId22"/>
    <p:sldId id="501" r:id="rId23"/>
    <p:sldId id="502" r:id="rId24"/>
    <p:sldId id="503" r:id="rId25"/>
    <p:sldId id="504" r:id="rId26"/>
    <p:sldId id="364" r:id="rId27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320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218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r>
              <a:rPr lang="en-US" smtClean="0"/>
              <a:t>arossman@calpoly.edu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r>
              <a:rPr lang="en-US" smtClean="0"/>
              <a:t>11/16/2016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r>
              <a:rPr lang="en-US" smtClean="0"/>
              <a:t>www.amstat.org/education/gaise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E3A0C843-CD90-48DF-A29F-91F7EFC30E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129100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/>
              <a:t>arossman@calpoly.edu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/>
              <a:t>11/16/2016</a:t>
            </a:r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/>
              <a:t>www.amstat.org/education/gaise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>
                <a:latin typeface="Arial" charset="0"/>
              </a:defRPr>
            </a:lvl1pPr>
          </a:lstStyle>
          <a:p>
            <a:pPr>
              <a:defRPr/>
            </a:pPr>
            <a:fld id="{875748A4-B103-45FF-A007-287BD7F364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900844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75748A4-B103-45FF-A007-287BD7F36419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www.amstat.org/education/gaise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11/16/2016</a:t>
            </a:r>
            <a:endParaRPr lang="en-US"/>
          </a:p>
        </p:txBody>
      </p:sp>
      <p:sp>
        <p:nvSpPr>
          <p:cNvPr id="8" name="Header Placeholder 7"/>
          <p:cNvSpPr>
            <a:spLocks noGrp="1"/>
          </p:cNvSpPr>
          <p:nvPr>
            <p:ph type="hdr" sz="quarter" idx="14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arossman@calpoly.edu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8613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800">
              <a:latin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800">
              <a:latin typeface="Arial" charset="0"/>
            </a:endParaRPr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Rossman</a:t>
            </a:r>
            <a:endParaRPr lang="en-US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College of San Mateo - February 2020</a:t>
            </a:r>
            <a:endParaRPr lang="en-US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0DA6ED-8A5F-4536-86EB-1D442657FF3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3933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Rossman</a:t>
            </a: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College of San Mateo - February 2020</a:t>
            </a: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8C9A65-CAE6-434E-B465-DBBA5BA6FF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0815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Rossman</a:t>
            </a: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College of San Mateo - February 2020</a:t>
            </a: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9B7F8B-A36E-482A-95DA-95AA3C8547C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9485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Rossman</a:t>
            </a: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College of San Mateo - February 2020</a:t>
            </a: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39228F-BDF3-44E0-8FD3-CF8DF84E38D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4935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Rossman</a:t>
            </a: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College of San Mateo - February 2020</a:t>
            </a: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60619A-864E-4332-A515-0377B6B5D5E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2271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Rossman</a:t>
            </a: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College of San Mateo - February 2020</a:t>
            </a: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3DE30D-D9CE-40F1-A9D2-9C30340EF16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9525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Rossman</a:t>
            </a: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College of San Mateo - February 2020</a:t>
            </a: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2C338C-A87A-4B5E-BC76-80B262109B1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7273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Rossman</a:t>
            </a: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College of San Mateo - February 2020</a:t>
            </a: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98E500-59FD-4E9F-B46E-62B83599223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5277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Rossman</a:t>
            </a: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College of San Mateo - February 2020</a:t>
            </a: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A27AE8-D682-4B9D-9B76-7B39E983974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12997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Rossman</a:t>
            </a: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College of San Mateo - February 2020</a:t>
            </a: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87E59F-2677-4121-ABE1-A0706B8D038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3803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Rossman</a:t>
            </a: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College of San Mateo - February 2020</a:t>
            </a: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7D5956-C4EB-474F-8F7B-2E74AEA5B24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63700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Rossman</a:t>
            </a: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College of San Mateo - February 2020</a:t>
            </a: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D1162D-184D-4E14-9C74-81D5ECEE5A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3359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j-lt"/>
              </a:defRPr>
            </a:lvl1pPr>
          </a:lstStyle>
          <a:p>
            <a:pPr>
              <a:defRPr/>
            </a:pPr>
            <a:r>
              <a:rPr lang="en-US" altLang="en-US" smtClean="0"/>
              <a:t>Rossman</a:t>
            </a:r>
            <a:endParaRPr lang="en-US" altLang="en-US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j-lt"/>
              </a:defRPr>
            </a:lvl1pPr>
          </a:lstStyle>
          <a:p>
            <a:pPr>
              <a:defRPr/>
            </a:pPr>
            <a:r>
              <a:rPr lang="en-US" altLang="en-US" smtClean="0"/>
              <a:t>College of San Mateo - February 2020</a:t>
            </a:r>
            <a:endParaRPr lang="en-US" altLang="en-US"/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j-lt"/>
              </a:defRPr>
            </a:lvl1pPr>
          </a:lstStyle>
          <a:p>
            <a:pPr>
              <a:defRPr/>
            </a:pPr>
            <a:fld id="{FAB56BD1-834D-4B43-99EF-D518F64B84B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5367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800">
              <a:latin typeface="Arial" charset="0"/>
            </a:endParaRPr>
          </a:p>
        </p:txBody>
      </p:sp>
      <p:sp>
        <p:nvSpPr>
          <p:cNvPr id="15368" name="Line 8"/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800"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2" r:id="rId12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arossman@calpoly.ed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askgoodquestions.blog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mstat.org/education/gaise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askgoodquestions.blog/posts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8001000" cy="1752600"/>
          </a:xfrm>
        </p:spPr>
        <p:txBody>
          <a:bodyPr/>
          <a:lstStyle/>
          <a:p>
            <a:pPr eaLnBrk="1" hangingPunct="1"/>
            <a:r>
              <a:rPr lang="en-US" sz="4800" dirty="0" smtClean="0"/>
              <a:t>Teaching Introductory Statistics: Implementing GAISE Recommendations</a:t>
            </a:r>
            <a:r>
              <a:rPr lang="en-US" sz="4800" dirty="0"/>
              <a:t/>
            </a:r>
            <a:br>
              <a:rPr lang="en-US" sz="4800" dirty="0"/>
            </a:br>
            <a:endParaRPr lang="en-US" sz="4800" dirty="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4038600"/>
            <a:ext cx="7162800" cy="2209800"/>
          </a:xfrm>
        </p:spPr>
        <p:txBody>
          <a:bodyPr/>
          <a:lstStyle/>
          <a:p>
            <a:pPr eaLnBrk="1" hangingPunct="1"/>
            <a:r>
              <a:rPr lang="en-US" dirty="0" smtClean="0"/>
              <a:t>Allan Rossman</a:t>
            </a:r>
          </a:p>
          <a:p>
            <a:pPr eaLnBrk="1" hangingPunct="1"/>
            <a:r>
              <a:rPr lang="en-US" dirty="0" smtClean="0"/>
              <a:t>Department of Statistics</a:t>
            </a:r>
          </a:p>
          <a:p>
            <a:pPr eaLnBrk="1" hangingPunct="1"/>
            <a:r>
              <a:rPr lang="en-US" dirty="0" smtClean="0"/>
              <a:t>Cal Poly – San Luis Obispo</a:t>
            </a:r>
          </a:p>
          <a:p>
            <a:pPr eaLnBrk="1" hangingPunct="1"/>
            <a:r>
              <a:rPr lang="en-US" dirty="0" smtClean="0">
                <a:hlinkClick r:id="rId3"/>
              </a:rPr>
              <a:t>arossman@calpoly.edu</a:t>
            </a:r>
            <a:r>
              <a:rPr lang="en-US" dirty="0" smtClean="0"/>
              <a:t> </a:t>
            </a:r>
          </a:p>
          <a:p>
            <a:pPr eaLnBrk="1" hangingPunct="1"/>
            <a:r>
              <a:rPr lang="en-US" dirty="0" smtClean="0">
                <a:hlinkClick r:id="rId4"/>
              </a:rPr>
              <a:t>https://askgoodquestions.blog</a:t>
            </a:r>
            <a:r>
              <a:rPr lang="en-US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Please play the role of student today</a:t>
            </a:r>
          </a:p>
          <a:p>
            <a:pPr lvl="1"/>
            <a:r>
              <a:rPr lang="en-US" sz="2800" dirty="0" smtClean="0"/>
              <a:t>Engage with activities</a:t>
            </a:r>
          </a:p>
          <a:p>
            <a:pPr lvl="1"/>
            <a:r>
              <a:rPr lang="en-US" sz="2800" dirty="0" smtClean="0"/>
              <a:t>Try to experience from students’ perspective</a:t>
            </a:r>
          </a:p>
          <a:p>
            <a:pPr lvl="2"/>
            <a:r>
              <a:rPr lang="en-US" sz="2400" dirty="0" smtClean="0"/>
              <a:t>Well-behaved student, not problem student!</a:t>
            </a:r>
          </a:p>
          <a:p>
            <a:r>
              <a:rPr lang="en-US" sz="3200" dirty="0" smtClean="0"/>
              <a:t>Also keep your instructor hat on</a:t>
            </a:r>
          </a:p>
          <a:p>
            <a:pPr lvl="1"/>
            <a:r>
              <a:rPr lang="en-US" sz="2800" dirty="0" smtClean="0"/>
              <a:t>Feel free to ask questions throughout</a:t>
            </a:r>
          </a:p>
          <a:p>
            <a:r>
              <a:rPr lang="en-US" sz="3200" dirty="0" smtClean="0"/>
              <a:t>Thanks for coming</a:t>
            </a:r>
          </a:p>
          <a:p>
            <a:pPr lvl="1"/>
            <a:r>
              <a:rPr lang="en-US" sz="2800" dirty="0" smtClean="0"/>
              <a:t>Time is our most precious asset</a:t>
            </a:r>
            <a:endParaRPr lang="en-US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College of San Mateo - February 2020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92165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Name, school</a:t>
            </a:r>
          </a:p>
          <a:p>
            <a:r>
              <a:rPr lang="en-US" dirty="0" smtClean="0"/>
              <a:t>How would you describe your comfort level with teaching statistics?</a:t>
            </a:r>
          </a:p>
          <a:p>
            <a:pPr lvl="1"/>
            <a:r>
              <a:rPr lang="en-US" dirty="0" smtClean="0"/>
              <a:t>1: Terrified, feel like I know nothing!</a:t>
            </a:r>
          </a:p>
          <a:p>
            <a:pPr lvl="1"/>
            <a:r>
              <a:rPr lang="en-US" dirty="0" smtClean="0"/>
              <a:t>2: Some comfort, but lots to learn</a:t>
            </a:r>
          </a:p>
          <a:p>
            <a:pPr lvl="1"/>
            <a:r>
              <a:rPr lang="en-US" dirty="0" smtClean="0"/>
              <a:t>3: Fairly comfortable, but still a ways to go</a:t>
            </a:r>
          </a:p>
          <a:p>
            <a:pPr lvl="1"/>
            <a:r>
              <a:rPr lang="en-US" dirty="0" smtClean="0"/>
              <a:t>4: Quite comfortable, always looking for new ideas</a:t>
            </a:r>
          </a:p>
          <a:p>
            <a:pPr lvl="1"/>
            <a:r>
              <a:rPr lang="en-US" dirty="0" smtClean="0"/>
              <a:t>5: I know everything, just here to stir up trouble!</a:t>
            </a:r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College of San Mateo - February 2020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4661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686800" cy="4530725"/>
          </a:xfrm>
        </p:spPr>
        <p:txBody>
          <a:bodyPr/>
          <a:lstStyle/>
          <a:p>
            <a:r>
              <a:rPr lang="en-US" sz="3200" dirty="0" smtClean="0"/>
              <a:t>Guidelines for Assessment and Instruction in Statistics Education</a:t>
            </a:r>
          </a:p>
          <a:p>
            <a:r>
              <a:rPr lang="en-US" sz="3200" dirty="0" smtClean="0"/>
              <a:t>Recommendations for teaching introductory statistics at college level</a:t>
            </a:r>
          </a:p>
          <a:p>
            <a:pPr lvl="1"/>
            <a:r>
              <a:rPr lang="en-US" sz="2800" dirty="0" smtClean="0"/>
              <a:t>Comparable guidelines at PreK-12 level</a:t>
            </a:r>
          </a:p>
          <a:p>
            <a:r>
              <a:rPr lang="en-US" sz="3200" dirty="0" smtClean="0"/>
              <a:t>Developed by American </a:t>
            </a:r>
            <a:r>
              <a:rPr lang="en-US" sz="3200" dirty="0"/>
              <a:t>Statistical </a:t>
            </a:r>
            <a:r>
              <a:rPr lang="en-US" sz="3200" dirty="0" smtClean="0"/>
              <a:t>Association</a:t>
            </a:r>
          </a:p>
          <a:p>
            <a:pPr lvl="1"/>
            <a:r>
              <a:rPr lang="en-US" sz="2800" dirty="0" smtClean="0"/>
              <a:t>Originally in 2005, revised in 2016</a:t>
            </a:r>
          </a:p>
          <a:p>
            <a:r>
              <a:rPr lang="en-US" sz="3600" dirty="0" smtClean="0">
                <a:hlinkClick r:id="rId2"/>
              </a:rPr>
              <a:t>www.amstat.org/education/gaise</a:t>
            </a:r>
            <a:endParaRPr lang="en-US" sz="3600" dirty="0" smtClean="0"/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</a:t>
            </a: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College of San Mateo - February 2020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0435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GAISE recommendations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30725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Teach statistical thinking.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Focus on conceptual understanding.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Integrate real data with a context and purpose.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Foster active learning.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Use technology to explore concepts and analyze data.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Use assessments to improve and evaluate student learning.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</a:t>
            </a: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College of San Mateo - February 2020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8720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emphases in GAISE revision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/>
            </a:pPr>
            <a:r>
              <a:rPr lang="en-US" sz="4000" dirty="0" smtClean="0"/>
              <a:t>Teach statistical thinking</a:t>
            </a:r>
          </a:p>
          <a:p>
            <a:pPr marL="858837" lvl="1" indent="-514350">
              <a:buFont typeface="+mj-lt"/>
              <a:buAutoNum type="alphaLcParenR"/>
            </a:pPr>
            <a:r>
              <a:rPr lang="en-US" sz="3200" dirty="0" smtClean="0"/>
              <a:t>Teach statistics as investigative process of problem-solving and decision-making</a:t>
            </a:r>
          </a:p>
          <a:p>
            <a:pPr marL="858837" lvl="1" indent="-514350">
              <a:buFont typeface="+mj-lt"/>
              <a:buAutoNum type="alphaLcParenR"/>
            </a:pPr>
            <a:r>
              <a:rPr lang="en-US" sz="3200" dirty="0" smtClean="0"/>
              <a:t>Give students experience with multivariable thinking</a:t>
            </a:r>
            <a:endParaRPr lang="en-US" sz="32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College of San Mateo - February 2020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0748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Goals for introductory students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Become </a:t>
            </a:r>
            <a:r>
              <a:rPr lang="en-US" b="1" i="1" dirty="0" smtClean="0"/>
              <a:t>critical consumers</a:t>
            </a:r>
            <a:r>
              <a:rPr lang="en-US" i="1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Be able to apply </a:t>
            </a:r>
            <a:r>
              <a:rPr lang="en-US" b="1" i="1" dirty="0" smtClean="0"/>
              <a:t>investigative process</a:t>
            </a:r>
            <a:r>
              <a:rPr lang="en-US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Produce and interpret results of </a:t>
            </a:r>
            <a:r>
              <a:rPr lang="en-US" b="1" i="1" dirty="0" smtClean="0"/>
              <a:t>graphical displays</a:t>
            </a:r>
            <a:r>
              <a:rPr lang="en-US" i="1" dirty="0" smtClean="0"/>
              <a:t> </a:t>
            </a:r>
            <a:r>
              <a:rPr lang="en-US" dirty="0" smtClean="0"/>
              <a:t>and</a:t>
            </a:r>
            <a:r>
              <a:rPr lang="en-US" i="1" dirty="0" smtClean="0"/>
              <a:t> </a:t>
            </a:r>
            <a:r>
              <a:rPr lang="en-US" b="1" i="1" dirty="0" smtClean="0"/>
              <a:t>numerical  summaries</a:t>
            </a:r>
            <a:r>
              <a:rPr lang="en-US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Recognize and explain fundamental role of </a:t>
            </a:r>
            <a:r>
              <a:rPr lang="en-US" b="1" i="1" dirty="0" smtClean="0"/>
              <a:t>variability</a:t>
            </a:r>
            <a:r>
              <a:rPr lang="en-US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Recognize and explain central role of </a:t>
            </a:r>
            <a:r>
              <a:rPr lang="en-US" b="1" i="1" dirty="0" smtClean="0"/>
              <a:t>randomness</a:t>
            </a:r>
            <a:r>
              <a:rPr lang="en-US" dirty="0" smtClean="0"/>
              <a:t> in designing studies and drawing conclusions.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College of San Mateo - February 2020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0312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Goals for introductory students (</a:t>
            </a:r>
            <a:r>
              <a:rPr lang="en-US" dirty="0" err="1" smtClean="0"/>
              <a:t>cont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6"/>
            </a:pPr>
            <a:r>
              <a:rPr lang="en-US" dirty="0" smtClean="0"/>
              <a:t>Gain experience with </a:t>
            </a:r>
            <a:r>
              <a:rPr lang="en-US" b="1" i="1" dirty="0" smtClean="0"/>
              <a:t>statistical models</a:t>
            </a:r>
            <a:r>
              <a:rPr lang="en-US" dirty="0" smtClean="0"/>
              <a:t>, including multivariable ones</a:t>
            </a:r>
            <a:r>
              <a:rPr lang="en-US" i="1" dirty="0" smtClean="0"/>
              <a:t>.</a:t>
            </a:r>
          </a:p>
          <a:p>
            <a:pPr marL="514350" indent="-514350">
              <a:buFont typeface="+mj-lt"/>
              <a:buAutoNum type="arabicPeriod" startAt="6"/>
            </a:pPr>
            <a:r>
              <a:rPr lang="en-US" dirty="0" smtClean="0"/>
              <a:t>Demonstrate understanding of, and ability to apply, </a:t>
            </a:r>
            <a:r>
              <a:rPr lang="en-US" b="1" i="1" dirty="0" smtClean="0"/>
              <a:t>statistical inference </a:t>
            </a:r>
            <a:r>
              <a:rPr lang="en-US" dirty="0" smtClean="0"/>
              <a:t>in variety of settings.</a:t>
            </a:r>
          </a:p>
          <a:p>
            <a:pPr marL="514350" indent="-514350">
              <a:buFont typeface="+mj-lt"/>
              <a:buAutoNum type="arabicPeriod" startAt="6"/>
            </a:pPr>
            <a:r>
              <a:rPr lang="en-US" dirty="0" smtClean="0"/>
              <a:t>Interpret and draw conclusions from standard output of </a:t>
            </a:r>
            <a:r>
              <a:rPr lang="en-US" b="1" i="1" dirty="0" smtClean="0"/>
              <a:t>statistical software</a:t>
            </a:r>
            <a:r>
              <a:rPr lang="en-US" dirty="0" smtClean="0"/>
              <a:t>.</a:t>
            </a:r>
          </a:p>
          <a:p>
            <a:pPr marL="514350" indent="-514350">
              <a:buFont typeface="+mj-lt"/>
              <a:buAutoNum type="arabicPeriod" startAt="6"/>
            </a:pPr>
            <a:r>
              <a:rPr lang="en-US" dirty="0" smtClean="0"/>
              <a:t>Demonstrate awareness of </a:t>
            </a:r>
            <a:r>
              <a:rPr lang="en-US" b="1" i="1" dirty="0" smtClean="0"/>
              <a:t>ethical issues </a:t>
            </a:r>
            <a:r>
              <a:rPr lang="en-US" dirty="0" smtClean="0"/>
              <a:t>associated with sound statistical practice.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College of San Mateo - February 2020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3251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3116B565-DD27-4A33-AEE0-07D23738460C}" type="slidenum">
              <a:rPr lang="en-US" altLang="en-US"/>
              <a:pPr>
                <a:defRPr/>
              </a:pPr>
              <a:t>9</a:t>
            </a:fld>
            <a:endParaRPr lang="en-US" altLang="en-US"/>
          </a:p>
        </p:txBody>
      </p:sp>
      <p:sp>
        <p:nvSpPr>
          <p:cNvPr id="6" name="Slide Number Placeholder 6"/>
          <p:cNvSpPr txBox="1">
            <a:spLocks noGrp="1"/>
          </p:cNvSpPr>
          <p:nvPr/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E2C8AA76-00D4-4F0F-8C9B-805038785395}" type="slidenum">
              <a:rPr lang="en-US" altLang="en-US" sz="1200">
                <a:latin typeface="+mj-lt"/>
              </a:rPr>
              <a:pPr algn="r">
                <a:defRPr/>
              </a:pPr>
              <a:t>9</a:t>
            </a:fld>
            <a:endParaRPr lang="en-US" altLang="en-US" sz="1200">
              <a:latin typeface="+mj-lt"/>
            </a:endParaRP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Frank Sinatra</a:t>
            </a:r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876800" cy="4530725"/>
          </a:xfrm>
        </p:spPr>
        <p:txBody>
          <a:bodyPr/>
          <a:lstStyle/>
          <a:p>
            <a:pPr eaLnBrk="1" hangingPunct="1"/>
            <a:r>
              <a:rPr lang="en-US" sz="3600" dirty="0" smtClean="0"/>
              <a:t>What’s the secret to  being a successful singer?</a:t>
            </a:r>
          </a:p>
          <a:p>
            <a:pPr marL="0" indent="0" eaLnBrk="1" hangingPunct="1">
              <a:buNone/>
            </a:pPr>
            <a:endParaRPr lang="en-US" sz="3600" dirty="0" smtClean="0"/>
          </a:p>
          <a:p>
            <a:pPr lvl="1" eaLnBrk="1" hangingPunct="1"/>
            <a:r>
              <a:rPr lang="en-US" sz="3600" dirty="0" smtClean="0"/>
              <a:t>“Sing Good Songs”</a:t>
            </a:r>
          </a:p>
        </p:txBody>
      </p:sp>
      <p:pic>
        <p:nvPicPr>
          <p:cNvPr id="9222" name="Picture 10" descr="Sinatra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53100" y="1908174"/>
            <a:ext cx="2857500" cy="3914775"/>
          </a:xfrm>
          <a:noFill/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Rossman</a:t>
            </a:r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smtClean="0"/>
              <a:t>College of San Mateo - February 2020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1422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1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EF0A160B-4AC2-4914-967C-BF5225D87F5B}" type="slidenum">
              <a:rPr lang="en-US" altLang="en-US"/>
              <a:pPr>
                <a:defRPr/>
              </a:pPr>
              <a:t>10</a:t>
            </a:fld>
            <a:endParaRPr lang="en-US" altLang="en-US"/>
          </a:p>
        </p:txBody>
      </p:sp>
      <p:sp>
        <p:nvSpPr>
          <p:cNvPr id="6" name="Slide Number Placeholder 6"/>
          <p:cNvSpPr txBox="1">
            <a:spLocks noGrp="1"/>
          </p:cNvSpPr>
          <p:nvPr/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67E692CA-66A7-406D-9963-70EED3E51257}" type="slidenum">
              <a:rPr lang="en-US" altLang="en-US" sz="1200">
                <a:latin typeface="+mj-lt"/>
              </a:rPr>
              <a:pPr algn="r">
                <a:defRPr/>
              </a:pPr>
              <a:t>10</a:t>
            </a:fld>
            <a:endParaRPr lang="en-US" altLang="en-US" sz="1200">
              <a:latin typeface="+mj-lt"/>
            </a:endParaRPr>
          </a:p>
        </p:txBody>
      </p:sp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My similarly succinct suggestion</a:t>
            </a:r>
          </a:p>
        </p:txBody>
      </p:sp>
      <p:sp>
        <p:nvSpPr>
          <p:cNvPr id="1024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077200" cy="4530725"/>
          </a:xfrm>
        </p:spPr>
        <p:txBody>
          <a:bodyPr/>
          <a:lstStyle/>
          <a:p>
            <a:pPr eaLnBrk="1" hangingPunct="1"/>
            <a:r>
              <a:rPr lang="en-US" sz="3600" dirty="0" smtClean="0"/>
              <a:t>What’s the secret to being an effective teacher?</a:t>
            </a:r>
          </a:p>
          <a:p>
            <a:pPr eaLnBrk="1" hangingPunct="1">
              <a:buFont typeface="Wingdings" pitchFamily="2" charset="2"/>
              <a:buNone/>
            </a:pPr>
            <a:endParaRPr lang="en-US" sz="3600" dirty="0" smtClean="0"/>
          </a:p>
          <a:p>
            <a:pPr marL="742950" lvl="1" indent="-285750" eaLnBrk="1" hangingPunct="1"/>
            <a:r>
              <a:rPr lang="en-US" sz="3600" dirty="0" smtClean="0"/>
              <a:t>“Ask Good Questions”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Rossman</a:t>
            </a:r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smtClean="0"/>
              <a:t>College of San Mateo - February 2020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2040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5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5CE8A6E7-3244-4F3F-A87B-F9F7EB92F398}" type="slidenum">
              <a:rPr lang="en-US" altLang="en-US"/>
              <a:pPr>
                <a:defRPr/>
              </a:pPr>
              <a:t>11</a:t>
            </a:fld>
            <a:endParaRPr lang="en-US" altLang="en-US"/>
          </a:p>
        </p:txBody>
      </p:sp>
      <p:sp>
        <p:nvSpPr>
          <p:cNvPr id="5" name="Slide Number Placeholder 5"/>
          <p:cNvSpPr txBox="1">
            <a:spLocks noGrp="1"/>
          </p:cNvSpPr>
          <p:nvPr/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B1A6A151-9400-41C2-9764-3C9E54DB075C}" type="slidenum">
              <a:rPr lang="en-US" altLang="en-US" sz="1200">
                <a:latin typeface="+mj-lt"/>
              </a:rPr>
              <a:pPr algn="r">
                <a:defRPr/>
              </a:pPr>
              <a:t>11</a:t>
            </a:fld>
            <a:endParaRPr lang="en-US" altLang="en-US" sz="1200">
              <a:latin typeface="+mj-lt"/>
            </a:endParaRPr>
          </a:p>
        </p:txBody>
      </p:sp>
      <p:sp>
        <p:nvSpPr>
          <p:cNvPr id="133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What kinds/purposes of questions?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610600" cy="4530725"/>
          </a:xfrm>
        </p:spPr>
        <p:txBody>
          <a:bodyPr/>
          <a:lstStyle/>
          <a:p>
            <a:pPr eaLnBrk="1" hangingPunct="1"/>
            <a:r>
              <a:rPr lang="en-US" sz="4000" dirty="0" smtClean="0"/>
              <a:t>Guide students to develop their understanding and skills</a:t>
            </a:r>
          </a:p>
          <a:p>
            <a:pPr marL="742950" lvl="1" indent="-285750" eaLnBrk="1" hangingPunct="1"/>
            <a:r>
              <a:rPr lang="en-US" sz="3200" dirty="0"/>
              <a:t>Formative assessment</a:t>
            </a:r>
          </a:p>
          <a:p>
            <a:pPr marL="742950" lvl="1" indent="-285750" eaLnBrk="1" hangingPunct="1"/>
            <a:r>
              <a:rPr lang="en-US" sz="3200" dirty="0" smtClean="0"/>
              <a:t>Learning activities</a:t>
            </a:r>
          </a:p>
          <a:p>
            <a:pPr eaLnBrk="1" hangingPunct="1"/>
            <a:r>
              <a:rPr lang="en-US" sz="4000" dirty="0" smtClean="0"/>
              <a:t>Assess what students have learned</a:t>
            </a:r>
          </a:p>
          <a:p>
            <a:pPr marL="742950" lvl="1" indent="-285750" eaLnBrk="1" hangingPunct="1"/>
            <a:r>
              <a:rPr lang="en-US" sz="3200" dirty="0" smtClean="0"/>
              <a:t>Summative assessment</a:t>
            </a:r>
          </a:p>
          <a:p>
            <a:pPr marL="742950" lvl="1" indent="-285750" eaLnBrk="1" hangingPunct="1"/>
            <a:r>
              <a:rPr lang="en-US" sz="3200" dirty="0" smtClean="0"/>
              <a:t>Quiz/exam questions</a:t>
            </a:r>
          </a:p>
          <a:p>
            <a:pPr eaLnBrk="1" hangingPunct="1"/>
            <a:endParaRPr lang="en-US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Rossman</a:t>
            </a:r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smtClean="0"/>
              <a:t>College of San Mateo - February 2020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4939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Descriptive statistics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30725"/>
          </a:xfrm>
        </p:spPr>
        <p:txBody>
          <a:bodyPr/>
          <a:lstStyle/>
          <a:p>
            <a:r>
              <a:rPr lang="en-US" sz="3200" dirty="0" smtClean="0"/>
              <a:t>I suspect that when I moved from PA to CA, the average IQ dropped in both states!</a:t>
            </a:r>
          </a:p>
          <a:p>
            <a:pPr lvl="1"/>
            <a:r>
              <a:rPr lang="en-US" sz="3200" dirty="0" smtClean="0"/>
              <a:t>Is this possible?</a:t>
            </a:r>
          </a:p>
          <a:p>
            <a:pPr lvl="1"/>
            <a:r>
              <a:rPr lang="en-US" sz="3200" dirty="0" smtClean="0"/>
              <a:t>What would have to be true (in principle) for this to happen?</a:t>
            </a:r>
            <a:endParaRPr lang="en-US" sz="3200" dirty="0"/>
          </a:p>
          <a:p>
            <a:r>
              <a:rPr lang="en-US" sz="3200" dirty="0" smtClean="0"/>
              <a:t>Yes, if (my IQ &gt; average IQ in PA)</a:t>
            </a:r>
          </a:p>
          <a:p>
            <a:pPr marL="0" indent="0">
              <a:buNone/>
            </a:pPr>
            <a:r>
              <a:rPr lang="en-US" sz="3200" dirty="0"/>
              <a:t>a</a:t>
            </a:r>
            <a:r>
              <a:rPr lang="en-US" sz="3200" dirty="0" smtClean="0"/>
              <a:t>nd (my IQ </a:t>
            </a:r>
            <a:r>
              <a:rPr lang="en-US" sz="3200" dirty="0"/>
              <a:t>&lt;</a:t>
            </a:r>
            <a:r>
              <a:rPr lang="en-US" sz="3200" dirty="0" smtClean="0"/>
              <a:t> average IQ in CA)</a:t>
            </a:r>
            <a:endParaRPr lang="en-US" sz="32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College of San Mateo - February 2020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0515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Descriptive statistics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Suppose that Abby records the ages of customers at The Avenue (on-campus snack bar) from 11am-2pm today, while Mary records ages of customers at McDonald’s (near freeway).  </a:t>
            </a:r>
          </a:p>
          <a:p>
            <a:r>
              <a:rPr lang="en-US" dirty="0" smtClean="0"/>
              <a:t>Who will have the larger standard deviation of customer ages: Abby or Mary?  Explain.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College of San Mateo - February 2020</a:t>
            </a: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3591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Descriptive statistics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Arrange </a:t>
            </a:r>
            <a:r>
              <a:rPr lang="en-US" dirty="0"/>
              <a:t>the four restaurants in order from smallest SD of ratings to largest SD of </a:t>
            </a:r>
            <a:r>
              <a:rPr lang="en-US" dirty="0" smtClean="0"/>
              <a:t>ratings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College of San Mateo - February 2020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14</a:t>
            </a:fld>
            <a:endParaRPr lang="en-US" altLang="en-US"/>
          </a:p>
        </p:txBody>
      </p:sp>
      <p:pic>
        <p:nvPicPr>
          <p:cNvPr id="7" name="Picture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2667000"/>
            <a:ext cx="5781675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381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382000" cy="1139825"/>
          </a:xfrm>
        </p:spPr>
        <p:txBody>
          <a:bodyPr/>
          <a:lstStyle/>
          <a:p>
            <a:r>
              <a:rPr lang="en-US" dirty="0" smtClean="0"/>
              <a:t>Descriptive statistics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30725"/>
          </a:xfrm>
        </p:spPr>
        <p:txBody>
          <a:bodyPr/>
          <a:lstStyle/>
          <a:p>
            <a:r>
              <a:rPr lang="en-US" dirty="0" smtClean="0"/>
              <a:t>Example (adapted from Jay Lehmann):</a:t>
            </a:r>
          </a:p>
          <a:p>
            <a:pPr marL="514350" indent="-514350">
              <a:buAutoNum type="alphaLcParenR"/>
            </a:pPr>
            <a:r>
              <a:rPr lang="en-US" dirty="0" smtClean="0"/>
              <a:t>Which </a:t>
            </a:r>
            <a:r>
              <a:rPr lang="en-US" dirty="0"/>
              <a:t>would be larger – the mean weight of 10 randomly selected people or the mean weight of 1000 randomly selected cats?  Explain </a:t>
            </a:r>
            <a:r>
              <a:rPr lang="en-US" dirty="0" smtClean="0"/>
              <a:t>briefly.</a:t>
            </a:r>
          </a:p>
          <a:p>
            <a:pPr marL="514350" indent="-514350">
              <a:buAutoNum type="alphaLcParenR"/>
            </a:pPr>
            <a:r>
              <a:rPr lang="en-US" dirty="0" smtClean="0"/>
              <a:t>Which </a:t>
            </a:r>
            <a:r>
              <a:rPr lang="en-US" dirty="0"/>
              <a:t>would be larger – the standard deviation of the weights of </a:t>
            </a:r>
            <a:r>
              <a:rPr lang="en-US" dirty="0" smtClean="0"/>
              <a:t>1000 </a:t>
            </a:r>
            <a:r>
              <a:rPr lang="en-US" dirty="0"/>
              <a:t>randomly selected people or the standard deviation of the weights of </a:t>
            </a:r>
            <a:r>
              <a:rPr lang="en-US" dirty="0" smtClean="0"/>
              <a:t>10 </a:t>
            </a:r>
            <a:r>
              <a:rPr lang="en-US" dirty="0"/>
              <a:t>randomly selected cats?  Explain briefly.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College of San Mateo - February 2020</a:t>
            </a: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15</a:t>
            </a:fld>
            <a:endParaRPr lang="en-US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4909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Descriptive statistics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Many of my students think that larger sample size produces smaller SD</a:t>
            </a:r>
          </a:p>
          <a:p>
            <a:r>
              <a:rPr lang="en-US" sz="3200" dirty="0" smtClean="0"/>
              <a:t>Do not realize that SD </a:t>
            </a:r>
            <a:r>
              <a:rPr lang="en-US" sz="3200" b="1" dirty="0" smtClean="0"/>
              <a:t>of the sample mean </a:t>
            </a:r>
            <a:r>
              <a:rPr lang="en-US" sz="3200" dirty="0" smtClean="0"/>
              <a:t>(or sample proportion) gets smaller as sample size increases</a:t>
            </a:r>
          </a:p>
          <a:p>
            <a:r>
              <a:rPr lang="en-US" sz="3200" dirty="0" smtClean="0"/>
              <a:t>Advice: When you talk about SD, always emphasize SD </a:t>
            </a:r>
            <a:r>
              <a:rPr lang="en-US" sz="3200" b="1" dirty="0" smtClean="0"/>
              <a:t>of what</a:t>
            </a:r>
            <a:endParaRPr lang="en-US" sz="3200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College of San Mateo - February 2020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4967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Descriptive statistics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Exam scores have mean 70, SD 8</a:t>
            </a:r>
          </a:p>
          <a:p>
            <a:pPr lvl="1"/>
            <a:r>
              <a:rPr lang="en-US" sz="3200" dirty="0" smtClean="0"/>
              <a:t>Arturo’s </a:t>
            </a:r>
            <a:r>
              <a:rPr lang="en-US" sz="3200" dirty="0"/>
              <a:t>score </a:t>
            </a:r>
            <a:r>
              <a:rPr lang="en-US" sz="3200" dirty="0" smtClean="0"/>
              <a:t>is 75</a:t>
            </a:r>
          </a:p>
          <a:p>
            <a:pPr lvl="1"/>
            <a:r>
              <a:rPr lang="en-US" sz="3200" dirty="0" smtClean="0"/>
              <a:t>Bella’s </a:t>
            </a:r>
            <a:r>
              <a:rPr lang="en-US" sz="3200" dirty="0"/>
              <a:t>score is 1.5 </a:t>
            </a:r>
            <a:r>
              <a:rPr lang="en-US" sz="3200" dirty="0" smtClean="0"/>
              <a:t>SDs above Arturo’s</a:t>
            </a:r>
          </a:p>
          <a:p>
            <a:r>
              <a:rPr lang="en-US" sz="3200" dirty="0" smtClean="0"/>
              <a:t>What is Bella’s score on the exam?</a:t>
            </a:r>
          </a:p>
          <a:p>
            <a:pPr lvl="1"/>
            <a:r>
              <a:rPr lang="en-US" sz="3200" dirty="0" smtClean="0"/>
              <a:t>Concept: Measuring distance as number of SDs away from </a:t>
            </a:r>
            <a:r>
              <a:rPr lang="en-US" sz="3200" i="1" dirty="0" smtClean="0"/>
              <a:t>something</a:t>
            </a:r>
          </a:p>
          <a:p>
            <a:pPr lvl="1"/>
            <a:r>
              <a:rPr lang="en-US" sz="3200" dirty="0" smtClean="0"/>
              <a:t>Not necessarily away from </a:t>
            </a:r>
            <a:r>
              <a:rPr lang="en-US" sz="3200" i="1" dirty="0" smtClean="0"/>
              <a:t>mean</a:t>
            </a:r>
            <a:endParaRPr lang="en-US" sz="3200" i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College of San Mateo - February 2020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2407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Descriptive statistics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Suppose that every student in our class scored 5 points lower on the second exam than on the first exam.</a:t>
            </a:r>
          </a:p>
          <a:p>
            <a:r>
              <a:rPr lang="en-US" dirty="0" smtClean="0"/>
              <a:t>What would be the value of the correlation coefficient between </a:t>
            </a:r>
            <a:r>
              <a:rPr lang="en-US" i="1" dirty="0" smtClean="0"/>
              <a:t>exam1 score</a:t>
            </a:r>
            <a:r>
              <a:rPr lang="en-US" dirty="0" smtClean="0"/>
              <a:t> and </a:t>
            </a:r>
            <a:r>
              <a:rPr lang="en-US" i="1" dirty="0" smtClean="0"/>
              <a:t>exam2 score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Options: -5, -1, -0.5, 0, 0.5, 1, 5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College of San Mateo - February 2020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1832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cats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College of San Mateo - February 2020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19</a:t>
            </a:fld>
            <a:endParaRPr lang="en-US" alt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89" r="16778" b="8192"/>
          <a:stretch/>
        </p:blipFill>
        <p:spPr>
          <a:xfrm>
            <a:off x="3124200" y="3276600"/>
            <a:ext cx="4572000" cy="2667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0" t="8734" r="28333" b="7484"/>
          <a:stretch/>
        </p:blipFill>
        <p:spPr>
          <a:xfrm>
            <a:off x="427703" y="1155702"/>
            <a:ext cx="3102590" cy="335279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00" t="13736" r="21667" b="28742"/>
          <a:stretch/>
        </p:blipFill>
        <p:spPr>
          <a:xfrm>
            <a:off x="3810000" y="990600"/>
            <a:ext cx="3886200" cy="2352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363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“Ask Good Questions” blog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30725"/>
          </a:xfrm>
        </p:spPr>
        <p:txBody>
          <a:bodyPr/>
          <a:lstStyle/>
          <a:p>
            <a:r>
              <a:rPr lang="en-US" sz="2800" dirty="0" smtClean="0"/>
              <a:t>Ideas, examples, activities, assessments and advice for teaching introductory statistics</a:t>
            </a:r>
          </a:p>
          <a:p>
            <a:r>
              <a:rPr lang="en-US" sz="2800" dirty="0" smtClean="0"/>
              <a:t>Two goals</a:t>
            </a:r>
          </a:p>
          <a:p>
            <a:pPr lvl="1"/>
            <a:r>
              <a:rPr lang="en-US" sz="2800" dirty="0" smtClean="0"/>
              <a:t>Practical, for direct use with students</a:t>
            </a:r>
          </a:p>
          <a:p>
            <a:pPr lvl="1"/>
            <a:r>
              <a:rPr lang="en-US" sz="2800" dirty="0" smtClean="0"/>
              <a:t>Thought-provoking, for discussion with peers</a:t>
            </a:r>
          </a:p>
          <a:p>
            <a:r>
              <a:rPr lang="en-US" sz="2800" dirty="0"/>
              <a:t>One post/essay per week</a:t>
            </a:r>
          </a:p>
          <a:p>
            <a:pPr lvl="1"/>
            <a:r>
              <a:rPr lang="en-US" sz="2800" dirty="0"/>
              <a:t>Published on Mondays at 11am ET, 8am PT</a:t>
            </a:r>
          </a:p>
          <a:p>
            <a:pPr lvl="1"/>
            <a:r>
              <a:rPr lang="en-US" sz="2800" dirty="0"/>
              <a:t>2000-3000 words per essay</a:t>
            </a:r>
          </a:p>
          <a:p>
            <a:pPr lvl="1"/>
            <a:r>
              <a:rPr lang="en-US" sz="2800" dirty="0" smtClean="0"/>
              <a:t>34 </a:t>
            </a:r>
            <a:r>
              <a:rPr lang="en-US" sz="2800" dirty="0"/>
              <a:t>so far, </a:t>
            </a:r>
            <a:r>
              <a:rPr lang="en-US" sz="2800" dirty="0" smtClean="0"/>
              <a:t>18 </a:t>
            </a:r>
            <a:r>
              <a:rPr lang="en-US" sz="2800" dirty="0"/>
              <a:t>(at least) more to come</a:t>
            </a:r>
          </a:p>
          <a:p>
            <a:pPr lvl="1"/>
            <a:endParaRPr lang="en-US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College of San Mateo - February 2020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6107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458200" cy="1139825"/>
          </a:xfrm>
        </p:spPr>
        <p:txBody>
          <a:bodyPr/>
          <a:lstStyle/>
          <a:p>
            <a:r>
              <a:rPr lang="en-US" dirty="0" smtClean="0"/>
              <a:t>A recent post: A pervasive pet peeve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2017 Youth Risky Behavior Surveillance Survey</a:t>
            </a:r>
          </a:p>
          <a:p>
            <a:endParaRPr lang="en-US" sz="2800" dirty="0"/>
          </a:p>
          <a:p>
            <a:endParaRPr lang="en-US" sz="2800" dirty="0" smtClean="0"/>
          </a:p>
          <a:p>
            <a:endParaRPr lang="en-US" sz="2800" dirty="0"/>
          </a:p>
          <a:p>
            <a:endParaRPr lang="en-US" sz="2800" dirty="0"/>
          </a:p>
          <a:p>
            <a:r>
              <a:rPr lang="en-US" sz="2800" dirty="0" smtClean="0"/>
              <a:t>Were Arizona youths 2.3% more likely to respond “rarely or never” than California youths?</a:t>
            </a:r>
          </a:p>
          <a:p>
            <a:r>
              <a:rPr lang="en-US" sz="2800" dirty="0" smtClean="0"/>
              <a:t>No!  The Arizona percentage was 2.3 </a:t>
            </a:r>
            <a:r>
              <a:rPr lang="en-US" sz="2800" i="1" dirty="0" smtClean="0"/>
              <a:t>percentage points </a:t>
            </a:r>
            <a:r>
              <a:rPr lang="en-US" sz="2800" dirty="0" smtClean="0"/>
              <a:t>higher than California’s.</a:t>
            </a:r>
            <a:endParaRPr lang="en-US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College of San Mateo - February 2020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21</a:t>
            </a:fld>
            <a:endParaRPr lang="en-US" alt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209800"/>
            <a:ext cx="8697828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832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545428" cy="1139825"/>
          </a:xfrm>
        </p:spPr>
        <p:txBody>
          <a:bodyPr/>
          <a:lstStyle/>
          <a:p>
            <a:r>
              <a:rPr lang="en-US" dirty="0"/>
              <a:t>A recent post: A pervasive pet peeve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2017 Youth Risky Behavior Surveillance Survey</a:t>
            </a:r>
          </a:p>
          <a:p>
            <a:endParaRPr lang="en-US" sz="2800" dirty="0"/>
          </a:p>
          <a:p>
            <a:endParaRPr lang="en-US" sz="2800" dirty="0" smtClean="0"/>
          </a:p>
          <a:p>
            <a:endParaRPr lang="en-US" sz="2800" dirty="0"/>
          </a:p>
          <a:p>
            <a:endParaRPr lang="en-US" sz="2800" dirty="0"/>
          </a:p>
          <a:p>
            <a:r>
              <a:rPr lang="en-US" sz="2800" dirty="0" smtClean="0"/>
              <a:t>Percentage difference: 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smtClean="0"/>
              <a:t>(.081-.058)/.058 × 100% ≈ 39.6%</a:t>
            </a:r>
          </a:p>
          <a:p>
            <a:r>
              <a:rPr lang="en-US" sz="2800" dirty="0" smtClean="0"/>
              <a:t>Arizona youths were 39.6% more likely than California </a:t>
            </a:r>
            <a:r>
              <a:rPr lang="en-US" sz="2800" dirty="0"/>
              <a:t>y</a:t>
            </a:r>
            <a:r>
              <a:rPr lang="en-US" sz="2800" dirty="0" smtClean="0"/>
              <a:t>ouths to respond “rarely or never” </a:t>
            </a:r>
            <a:endParaRPr lang="en-US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College of San Mateo - February 2020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22</a:t>
            </a:fld>
            <a:endParaRPr lang="en-US" alt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209800"/>
            <a:ext cx="8697828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466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545428" cy="1139825"/>
          </a:xfrm>
        </p:spPr>
        <p:txBody>
          <a:bodyPr/>
          <a:lstStyle/>
          <a:p>
            <a:r>
              <a:rPr lang="en-US" dirty="0"/>
              <a:t>A recent post: A pervasive pet peeve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30725"/>
          </a:xfrm>
        </p:spPr>
        <p:txBody>
          <a:bodyPr/>
          <a:lstStyle/>
          <a:p>
            <a:r>
              <a:rPr lang="en-US" sz="2800" dirty="0" smtClean="0"/>
              <a:t>2017 Youth Risky Behavior Surveillance Survey</a:t>
            </a:r>
          </a:p>
          <a:p>
            <a:endParaRPr lang="en-US" sz="2800" dirty="0"/>
          </a:p>
          <a:p>
            <a:endParaRPr lang="en-US" sz="2800" dirty="0" smtClean="0"/>
          </a:p>
          <a:p>
            <a:endParaRPr lang="en-US" sz="2800" dirty="0"/>
          </a:p>
          <a:p>
            <a:endParaRPr lang="en-US" sz="2800" dirty="0"/>
          </a:p>
          <a:p>
            <a:r>
              <a:rPr lang="en-US" sz="2800" dirty="0" smtClean="0"/>
              <a:t>Relative risk: .081/.058 ≈ 1.396</a:t>
            </a:r>
          </a:p>
          <a:p>
            <a:r>
              <a:rPr lang="en-US" sz="2800" dirty="0" smtClean="0"/>
              <a:t>Arizona youths were 1.396 times more likely than California </a:t>
            </a:r>
            <a:r>
              <a:rPr lang="en-US" sz="2800" dirty="0"/>
              <a:t>y</a:t>
            </a:r>
            <a:r>
              <a:rPr lang="en-US" sz="2800" dirty="0" smtClean="0"/>
              <a:t>ouths to respond “rarely or never” </a:t>
            </a:r>
          </a:p>
          <a:p>
            <a:r>
              <a:rPr lang="en-US" sz="2800" dirty="0" smtClean="0"/>
              <a:t>% difference = (relative risk – 1) × 100%</a:t>
            </a:r>
            <a:endParaRPr lang="en-US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College of San Mateo - February 2020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23</a:t>
            </a:fld>
            <a:endParaRPr lang="en-US" alt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209800"/>
            <a:ext cx="8697828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226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610600" cy="1139825"/>
          </a:xfrm>
        </p:spPr>
        <p:txBody>
          <a:bodyPr/>
          <a:lstStyle/>
          <a:p>
            <a:r>
              <a:rPr lang="en-US" dirty="0"/>
              <a:t>A recent post: A pervasive pet peeve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9075"/>
            <a:ext cx="8534400" cy="4530725"/>
          </a:xfrm>
        </p:spPr>
        <p:txBody>
          <a:bodyPr/>
          <a:lstStyle/>
          <a:p>
            <a:r>
              <a:rPr lang="en-US" sz="3200" dirty="0" smtClean="0"/>
              <a:t>Potential title: </a:t>
            </a:r>
            <a:r>
              <a:rPr lang="en-US" sz="3200" i="1" dirty="0" smtClean="0"/>
              <a:t>A </a:t>
            </a:r>
            <a:r>
              <a:rPr lang="en-US" sz="3200" i="1" dirty="0"/>
              <a:t>persnickety post that preaches about a pervasive, persistent, and pernicious pet peeve concerning </a:t>
            </a:r>
            <a:r>
              <a:rPr lang="en-US" sz="3200" i="1" dirty="0" smtClean="0"/>
              <a:t>percentages </a:t>
            </a:r>
            <a:r>
              <a:rPr lang="en-US" sz="3200" dirty="0" smtClean="0"/>
              <a:t>(60% </a:t>
            </a:r>
            <a:r>
              <a:rPr lang="en-US" sz="2800" dirty="0" smtClean="0"/>
              <a:t>P-words)</a:t>
            </a:r>
          </a:p>
          <a:p>
            <a:r>
              <a:rPr lang="en-US" sz="3200" dirty="0" smtClean="0"/>
              <a:t>Actual title: </a:t>
            </a:r>
            <a:r>
              <a:rPr lang="en-US" sz="3200" i="1" dirty="0"/>
              <a:t>A pervasive pet </a:t>
            </a:r>
            <a:r>
              <a:rPr lang="en-US" sz="3200" i="1" dirty="0" smtClean="0"/>
              <a:t>peeve </a:t>
            </a:r>
            <a:r>
              <a:rPr lang="en-US" sz="3200" dirty="0" smtClean="0"/>
              <a:t>(75%)</a:t>
            </a:r>
          </a:p>
          <a:p>
            <a:endParaRPr lang="en-US" sz="3200" dirty="0" smtClean="0"/>
          </a:p>
          <a:p>
            <a:r>
              <a:rPr lang="en-US" sz="3200" dirty="0" smtClean="0"/>
              <a:t>So, is this a 15% increase in % of P-words?</a:t>
            </a:r>
          </a:p>
          <a:p>
            <a:pPr lvl="1"/>
            <a:r>
              <a:rPr lang="en-US" sz="3200" dirty="0" smtClean="0"/>
              <a:t>No, that’s the pet peeve!  </a:t>
            </a:r>
            <a:endParaRPr lang="en-US" sz="32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College of San Mateo - February 2020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865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“Ask Good Questions” blog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10600" cy="4530725"/>
          </a:xfrm>
        </p:spPr>
        <p:txBody>
          <a:bodyPr/>
          <a:lstStyle/>
          <a:p>
            <a:r>
              <a:rPr lang="en-US" sz="4000" dirty="0" smtClean="0"/>
              <a:t>Sign up to receive weekly email messages containing post</a:t>
            </a:r>
          </a:p>
          <a:p>
            <a:r>
              <a:rPr lang="en-US" sz="4000" dirty="0" smtClean="0"/>
              <a:t>Peruse annotated list of posts</a:t>
            </a:r>
          </a:p>
          <a:p>
            <a:r>
              <a:rPr lang="en-US" sz="4000" dirty="0" smtClean="0"/>
              <a:t>Post #1 answers ten questions</a:t>
            </a:r>
          </a:p>
          <a:p>
            <a:pPr marL="0" indent="0" algn="ctr">
              <a:buNone/>
            </a:pPr>
            <a:r>
              <a:rPr lang="en-US" sz="4000" dirty="0" smtClean="0">
                <a:hlinkClick r:id="rId2"/>
              </a:rPr>
              <a:t>https://askgoodquestions.blog/posts</a:t>
            </a:r>
            <a:endParaRPr lang="en-US" sz="40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College of San Mateo - February 2020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25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6216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get started!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30725"/>
          </a:xfrm>
        </p:spPr>
        <p:txBody>
          <a:bodyPr/>
          <a:lstStyle/>
          <a:p>
            <a:pPr marL="0" indent="0">
              <a:buNone/>
            </a:pPr>
            <a:endParaRPr lang="en-US" sz="44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College of San Mateo - February 2020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26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195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Edge</Template>
  <TotalTime>5781</TotalTime>
  <Words>1284</Words>
  <Application>Microsoft Office PowerPoint</Application>
  <PresentationFormat>On-screen Show (4:3)</PresentationFormat>
  <Paragraphs>227</Paragraphs>
  <Slides>26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Calibri</vt:lpstr>
      <vt:lpstr>Garamond</vt:lpstr>
      <vt:lpstr>Wingdings</vt:lpstr>
      <vt:lpstr>Edge</vt:lpstr>
      <vt:lpstr>Teaching Introductory Statistics: Implementing GAISE Recommendations </vt:lpstr>
      <vt:lpstr>Overview</vt:lpstr>
      <vt:lpstr>Introductions</vt:lpstr>
      <vt:lpstr>GAISE</vt:lpstr>
      <vt:lpstr>GAISE recommendations</vt:lpstr>
      <vt:lpstr>New emphases in GAISE revision</vt:lpstr>
      <vt:lpstr>Goals for introductory students</vt:lpstr>
      <vt:lpstr>Goals for introductory students (cont)</vt:lpstr>
      <vt:lpstr>Frank Sinatra</vt:lpstr>
      <vt:lpstr>My similarly succinct suggestion</vt:lpstr>
      <vt:lpstr>What kinds/purposes of questions?</vt:lpstr>
      <vt:lpstr>Descriptive statistics</vt:lpstr>
      <vt:lpstr>Descriptive statistics</vt:lpstr>
      <vt:lpstr>Descriptive statistics</vt:lpstr>
      <vt:lpstr>Descriptive statistics</vt:lpstr>
      <vt:lpstr>Descriptive statistics</vt:lpstr>
      <vt:lpstr>Descriptive statistics </vt:lpstr>
      <vt:lpstr>Descriptive statistics</vt:lpstr>
      <vt:lpstr>My cats</vt:lpstr>
      <vt:lpstr>“Ask Good Questions” blog</vt:lpstr>
      <vt:lpstr>A recent post: A pervasive pet peeve</vt:lpstr>
      <vt:lpstr>A recent post: A pervasive pet peeve</vt:lpstr>
      <vt:lpstr>A recent post: A pervasive pet peeve</vt:lpstr>
      <vt:lpstr>A recent post: A pervasive pet peeve</vt:lpstr>
      <vt:lpstr>“Ask Good Questions” blog</vt:lpstr>
      <vt:lpstr>Let’s get started!</vt:lpstr>
    </vt:vector>
  </TitlesOfParts>
  <Company>Cal Poly State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GAISE presentation</dc:title>
  <dc:creator>Allan Rossman</dc:creator>
  <cp:lastModifiedBy>Allan Rossman</cp:lastModifiedBy>
  <cp:revision>309</cp:revision>
  <cp:lastPrinted>2016-11-14T00:27:15Z</cp:lastPrinted>
  <dcterms:created xsi:type="dcterms:W3CDTF">2009-03-26T00:55:02Z</dcterms:created>
  <dcterms:modified xsi:type="dcterms:W3CDTF">2020-02-29T02:35:22Z</dcterms:modified>
</cp:coreProperties>
</file>