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4"/>
  </p:notesMasterIdLst>
  <p:handoutMasterIdLst>
    <p:handoutMasterId r:id="rId65"/>
  </p:handoutMasterIdLst>
  <p:sldIdLst>
    <p:sldId id="256" r:id="rId2"/>
    <p:sldId id="643" r:id="rId3"/>
    <p:sldId id="667" r:id="rId4"/>
    <p:sldId id="607" r:id="rId5"/>
    <p:sldId id="608" r:id="rId6"/>
    <p:sldId id="624" r:id="rId7"/>
    <p:sldId id="625" r:id="rId8"/>
    <p:sldId id="626" r:id="rId9"/>
    <p:sldId id="627" r:id="rId10"/>
    <p:sldId id="612" r:id="rId11"/>
    <p:sldId id="628" r:id="rId12"/>
    <p:sldId id="629" r:id="rId13"/>
    <p:sldId id="613" r:id="rId14"/>
    <p:sldId id="631" r:id="rId15"/>
    <p:sldId id="632" r:id="rId16"/>
    <p:sldId id="614" r:id="rId17"/>
    <p:sldId id="644" r:id="rId18"/>
    <p:sldId id="645" r:id="rId19"/>
    <p:sldId id="615" r:id="rId20"/>
    <p:sldId id="646" r:id="rId21"/>
    <p:sldId id="616" r:id="rId22"/>
    <p:sldId id="638" r:id="rId23"/>
    <p:sldId id="668" r:id="rId24"/>
    <p:sldId id="617" r:id="rId25"/>
    <p:sldId id="660" r:id="rId26"/>
    <p:sldId id="661" r:id="rId27"/>
    <p:sldId id="639" r:id="rId28"/>
    <p:sldId id="618" r:id="rId29"/>
    <p:sldId id="662" r:id="rId30"/>
    <p:sldId id="669" r:id="rId31"/>
    <p:sldId id="619" r:id="rId32"/>
    <p:sldId id="663" r:id="rId33"/>
    <p:sldId id="704" r:id="rId34"/>
    <p:sldId id="664" r:id="rId35"/>
    <p:sldId id="665" r:id="rId36"/>
    <p:sldId id="666" r:id="rId37"/>
    <p:sldId id="620" r:id="rId38"/>
    <p:sldId id="651" r:id="rId39"/>
    <p:sldId id="659" r:id="rId40"/>
    <p:sldId id="621" r:id="rId41"/>
    <p:sldId id="680" r:id="rId42"/>
    <p:sldId id="683" r:id="rId43"/>
    <p:sldId id="682" r:id="rId44"/>
    <p:sldId id="622" r:id="rId45"/>
    <p:sldId id="684" r:id="rId46"/>
    <p:sldId id="686" r:id="rId47"/>
    <p:sldId id="687" r:id="rId48"/>
    <p:sldId id="655" r:id="rId49"/>
    <p:sldId id="623" r:id="rId50"/>
    <p:sldId id="700" r:id="rId51"/>
    <p:sldId id="701" r:id="rId52"/>
    <p:sldId id="702" r:id="rId53"/>
    <p:sldId id="640" r:id="rId54"/>
    <p:sldId id="642" r:id="rId55"/>
    <p:sldId id="694" r:id="rId56"/>
    <p:sldId id="695" r:id="rId57"/>
    <p:sldId id="696" r:id="rId58"/>
    <p:sldId id="697" r:id="rId59"/>
    <p:sldId id="698" r:id="rId60"/>
    <p:sldId id="699" r:id="rId61"/>
    <p:sldId id="692" r:id="rId62"/>
    <p:sldId id="703" r:id="rId6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86389" autoAdjust="0"/>
  </p:normalViewPr>
  <p:slideViewPr>
    <p:cSldViewPr>
      <p:cViewPr varScale="1">
        <p:scale>
          <a:sx n="69" d="100"/>
          <a:sy n="69" d="100"/>
        </p:scale>
        <p:origin x="134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86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6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2/8/2020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A0C843-CD90-48DF-A29F-91F7EFC3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910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875748A4-B103-45FF-A007-287BD7F3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08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748A4-B103-45FF-A007-287BD7F364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ED-8A5F-4536-86EB-1D442657F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3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9A65-CAE6-434E-B465-DBBA5BA6F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8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7F8B-A36E-482A-95DA-95AA3C854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228F-BDF3-44E0-8FD3-CF8DF84E3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3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619A-864E-4332-A515-0377B6B5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DE30D-D9CE-40F1-A9D2-9C30340EF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338C-A87A-4B5E-BC76-80B262109B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7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E500-59FD-4E9F-B46E-62B835992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27AE8-D682-4B9D-9B76-7B39E9839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9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E59F-2677-4121-ABE1-A0706B8D0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0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5956-C4EB-474F-8F7B-2E74AEA5B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37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AB56BD1-834D-4B43-99EF-D518F64B8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skgoodquestions.blog/" TargetMode="External"/><Relationship Id="rId4" Type="http://schemas.openxmlformats.org/officeDocument/2006/relationships/hyperlink" Target="http://www.twitter.com/allanjrossma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askgoodquestions.blog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askgoodquestions.blog/" TargetMode="External"/><Relationship Id="rId2" Type="http://schemas.openxmlformats.org/officeDocument/2006/relationships/hyperlink" Target="mailto:arossman@calpoly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8458200" cy="17526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Teaching Introductory Statistics: Top Thirteen Topics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962400"/>
            <a:ext cx="5791200" cy="2514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Allan J. </a:t>
            </a:r>
            <a:r>
              <a:rPr lang="en-US" sz="2600" dirty="0" err="1" smtClean="0"/>
              <a:t>Rossman</a:t>
            </a:r>
            <a:endParaRPr lang="en-US" sz="2600" dirty="0" smtClean="0"/>
          </a:p>
          <a:p>
            <a:pPr eaLnBrk="1" hangingPunct="1"/>
            <a:r>
              <a:rPr lang="en-US" sz="2600" dirty="0" smtClean="0"/>
              <a:t>Department of Statistics</a:t>
            </a:r>
          </a:p>
          <a:p>
            <a:pPr eaLnBrk="1" hangingPunct="1"/>
            <a:r>
              <a:rPr lang="en-US" sz="2600" dirty="0" smtClean="0"/>
              <a:t>Cal Poly – San Luis Obispo </a:t>
            </a:r>
          </a:p>
          <a:p>
            <a:pPr eaLnBrk="1" hangingPunct="1"/>
            <a:r>
              <a:rPr lang="en-US" sz="2600" dirty="0" smtClean="0"/>
              <a:t>Email: </a:t>
            </a:r>
            <a:r>
              <a:rPr lang="en-US" sz="2600" dirty="0">
                <a:hlinkClick r:id="rId3"/>
              </a:rPr>
              <a:t>arossman@calpoly.edu</a:t>
            </a:r>
            <a:endParaRPr lang="en-US" sz="2600" dirty="0"/>
          </a:p>
          <a:p>
            <a:pPr eaLnBrk="1" hangingPunct="1"/>
            <a:r>
              <a:rPr lang="en-US" sz="2600" dirty="0" smtClean="0"/>
              <a:t>Twitter: </a:t>
            </a:r>
            <a:r>
              <a:rPr lang="en-US" sz="2600" dirty="0">
                <a:hlinkClick r:id="rId4"/>
              </a:rPr>
              <a:t>@</a:t>
            </a:r>
            <a:r>
              <a:rPr lang="en-US" sz="2600" dirty="0" err="1">
                <a:hlinkClick r:id="rId4"/>
              </a:rPr>
              <a:t>allanjrossman</a:t>
            </a:r>
            <a:endParaRPr lang="en-US" sz="2600" dirty="0"/>
          </a:p>
          <a:p>
            <a:pPr eaLnBrk="1" hangingPunct="1"/>
            <a:r>
              <a:rPr lang="en-US" sz="2600" dirty="0" smtClean="0"/>
              <a:t>Blog: </a:t>
            </a:r>
            <a:r>
              <a:rPr lang="en-US" sz="2600" dirty="0" smtClean="0">
                <a:hlinkClick r:id="rId5"/>
              </a:rPr>
              <a:t>https://askgoodquestions.blog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r>
              <a:rPr lang="en-US" sz="3200" dirty="0" smtClean="0"/>
              <a:t>I have no experience (yet) with online teaching, so I have no advice to offer</a:t>
            </a:r>
          </a:p>
          <a:p>
            <a:endParaRPr lang="en-US" sz="3200" dirty="0" smtClean="0"/>
          </a:p>
          <a:p>
            <a:r>
              <a:rPr lang="en-US" sz="3200" dirty="0" smtClean="0"/>
              <a:t>These 13 topics are all relevant but not specific to AP Statistics</a:t>
            </a:r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These 13 topics describe little (if any) that you don’t already know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02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why should you stay?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Food for thought about what to emphasize</a:t>
            </a:r>
          </a:p>
          <a:p>
            <a:endParaRPr lang="en-US" sz="3200" dirty="0" smtClean="0"/>
          </a:p>
          <a:p>
            <a:r>
              <a:rPr lang="en-US" sz="3200" dirty="0" smtClean="0"/>
              <a:t>Lots of examples for use with students</a:t>
            </a:r>
          </a:p>
          <a:p>
            <a:endParaRPr lang="en-US" sz="3200" dirty="0" smtClean="0"/>
          </a:p>
          <a:p>
            <a:r>
              <a:rPr lang="en-US" sz="3200" dirty="0" smtClean="0"/>
              <a:t>Photos of my cats at the end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39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0725"/>
          </a:xfrm>
        </p:spPr>
        <p:txBody>
          <a:bodyPr/>
          <a:lstStyle/>
          <a:p>
            <a:r>
              <a:rPr lang="en-US" sz="3200" dirty="0" smtClean="0"/>
              <a:t>Topic #1</a:t>
            </a:r>
          </a:p>
          <a:p>
            <a:r>
              <a:rPr lang="en-US" sz="3200" dirty="0" smtClean="0"/>
              <a:t>Topic #2</a:t>
            </a:r>
          </a:p>
          <a:p>
            <a:r>
              <a:rPr lang="en-US" sz="3200" dirty="0" smtClean="0"/>
              <a:t>Topic #3</a:t>
            </a:r>
          </a:p>
          <a:p>
            <a:r>
              <a:rPr lang="en-US" sz="3200" dirty="0" smtClean="0"/>
              <a:t>Topic #4</a:t>
            </a:r>
          </a:p>
          <a:p>
            <a:r>
              <a:rPr lang="en-US" sz="3200" dirty="0" smtClean="0"/>
              <a:t>Topic #5</a:t>
            </a:r>
          </a:p>
          <a:p>
            <a:r>
              <a:rPr lang="en-US" sz="3200" dirty="0" smtClean="0"/>
              <a:t>Topic #6</a:t>
            </a:r>
          </a:p>
          <a:p>
            <a:r>
              <a:rPr lang="en-US" sz="3200" dirty="0" smtClean="0"/>
              <a:t>Topic #7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0725"/>
          </a:xfrm>
        </p:spPr>
        <p:txBody>
          <a:bodyPr/>
          <a:lstStyle/>
          <a:p>
            <a:r>
              <a:rPr lang="en-US" sz="3200" dirty="0" smtClean="0"/>
              <a:t>Topic #8</a:t>
            </a:r>
          </a:p>
          <a:p>
            <a:r>
              <a:rPr lang="en-US" sz="3200" dirty="0" smtClean="0"/>
              <a:t>Topic #9</a:t>
            </a:r>
          </a:p>
          <a:p>
            <a:r>
              <a:rPr lang="en-US" sz="3200" dirty="0" smtClean="0"/>
              <a:t>Topic #10</a:t>
            </a:r>
          </a:p>
          <a:p>
            <a:r>
              <a:rPr lang="en-US" sz="3200" dirty="0" smtClean="0"/>
              <a:t>Topic #11</a:t>
            </a:r>
          </a:p>
          <a:p>
            <a:r>
              <a:rPr lang="en-US" sz="3200" dirty="0" smtClean="0"/>
              <a:t>Topic #12</a:t>
            </a:r>
          </a:p>
          <a:p>
            <a:r>
              <a:rPr lang="en-US" sz="3200" dirty="0" smtClean="0"/>
              <a:t>Topic #13</a:t>
            </a:r>
          </a:p>
          <a:p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9228F-BDF3-44E0-8FD3-CF8DF84E38D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98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 smtClean="0"/>
              <a:t>Identifying observational units and variables points the way.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7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Kristen Gilbert was a nurse accused of murdering patients</a:t>
            </a:r>
          </a:p>
          <a:p>
            <a:r>
              <a:rPr lang="en-US" dirty="0" smtClean="0"/>
              <a:t>18 months of hospital records were analyzed</a:t>
            </a:r>
          </a:p>
          <a:p>
            <a:pPr lvl="1"/>
            <a:r>
              <a:rPr lang="en-US" dirty="0" smtClean="0"/>
              <a:t>Gilbert worked on 257 shifts; a death occurred on 40 of these shifts</a:t>
            </a:r>
          </a:p>
          <a:p>
            <a:pPr lvl="1"/>
            <a:r>
              <a:rPr lang="en-US" dirty="0" smtClean="0"/>
              <a:t>Gilbert did not work on 1384 shifts; a death occurred on 34 of these shifts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94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observational units?</a:t>
            </a:r>
          </a:p>
          <a:p>
            <a:r>
              <a:rPr lang="en-US" dirty="0" smtClean="0"/>
              <a:t>What are the variables?</a:t>
            </a:r>
          </a:p>
          <a:p>
            <a:r>
              <a:rPr lang="en-US" dirty="0" smtClean="0"/>
              <a:t>What type of variable is each – categorical or numerical?</a:t>
            </a:r>
          </a:p>
          <a:p>
            <a:r>
              <a:rPr lang="en-US" dirty="0" smtClean="0"/>
              <a:t>Which is explanatory; which is response?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01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Observational units: shifts (not nurses, not patients, not deaths)</a:t>
            </a:r>
          </a:p>
          <a:p>
            <a:r>
              <a:rPr lang="en-US" dirty="0" smtClean="0"/>
              <a:t>Explanatory variable: whether or not Gilbert worked on the shift (categorical, binary)</a:t>
            </a:r>
          </a:p>
          <a:p>
            <a:r>
              <a:rPr lang="en-US" dirty="0" smtClean="0"/>
              <a:t>Response variable: </a:t>
            </a:r>
            <a:r>
              <a:rPr lang="en-US" dirty="0"/>
              <a:t>whether or not </a:t>
            </a:r>
            <a:r>
              <a:rPr lang="en-US" dirty="0" smtClean="0"/>
              <a:t>a patient died </a:t>
            </a:r>
            <a:r>
              <a:rPr lang="en-US" dirty="0"/>
              <a:t>on the shift (categorical, binary)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2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to these questions point the way to</a:t>
            </a:r>
          </a:p>
          <a:p>
            <a:pPr lvl="1"/>
            <a:r>
              <a:rPr lang="en-US" dirty="0" smtClean="0"/>
              <a:t>What kind of graph(s) to produce</a:t>
            </a:r>
          </a:p>
          <a:p>
            <a:pPr lvl="1"/>
            <a:r>
              <a:rPr lang="en-US" dirty="0" smtClean="0"/>
              <a:t>What kind of statistic(s) to calculate</a:t>
            </a:r>
          </a:p>
          <a:p>
            <a:pPr lvl="1"/>
            <a:r>
              <a:rPr lang="en-US" dirty="0" smtClean="0"/>
              <a:t>What the relevant parameter(s) is/are</a:t>
            </a:r>
          </a:p>
          <a:p>
            <a:pPr lvl="1"/>
            <a:r>
              <a:rPr lang="en-US" dirty="0" smtClean="0"/>
              <a:t>What the appropriate inference procedure is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8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Proportional reasoning, and working with percentages, can be tricky but are crucial.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87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10600" cy="4530725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Is it reasonable to compare 40 versus 34? Explain.</a:t>
            </a:r>
          </a:p>
          <a:p>
            <a:r>
              <a:rPr lang="en-US" dirty="0" smtClean="0"/>
              <a:t>Calculate the relevant proportions to be compared.  Write a sentence comparing them.</a:t>
            </a:r>
          </a:p>
          <a:p>
            <a:r>
              <a:rPr lang="en-US" dirty="0" smtClean="0"/>
              <a:t>How many times more likely was a death to occur on a Gilbert shift than a non-Gilbert shift?</a:t>
            </a:r>
          </a:p>
          <a:p>
            <a:r>
              <a:rPr lang="en-US" dirty="0" smtClean="0"/>
              <a:t>Was death 13.1% more likely on a Gilbert shift?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7645051" cy="10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475"/>
            <a:ext cx="8229600" cy="4530725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Gilbert: 40/257 ≈ 0.156; non: 34/1384 </a:t>
            </a:r>
            <a:r>
              <a:rPr lang="en-US" dirty="0"/>
              <a:t>≈ </a:t>
            </a:r>
            <a:r>
              <a:rPr lang="en-US" dirty="0" smtClean="0"/>
              <a:t>0.025</a:t>
            </a:r>
          </a:p>
          <a:p>
            <a:r>
              <a:rPr lang="en-US" dirty="0" smtClean="0"/>
              <a:t>15.6% of Gilbert shifts had a death, compared to 2.5% of non-Gilbert shifts</a:t>
            </a:r>
          </a:p>
          <a:p>
            <a:r>
              <a:rPr lang="en-US" dirty="0" smtClean="0"/>
              <a:t>0.156/0.025 ≈ 6.34, so a death was 6.34 times more likely on a Gilbert shift</a:t>
            </a:r>
          </a:p>
          <a:p>
            <a:r>
              <a:rPr lang="en-US" dirty="0"/>
              <a:t>P</a:t>
            </a:r>
            <a:r>
              <a:rPr lang="en-US" dirty="0" smtClean="0"/>
              <a:t>ercentage difference is 534%, not 13.1%!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7645051" cy="10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Averages reveal statistical tendencies.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00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dirty="0" smtClean="0"/>
              <a:t>1970 draft lottery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you see any tendency in this graph?</a:t>
            </a:r>
          </a:p>
          <a:p>
            <a:r>
              <a:rPr lang="en-US" dirty="0" smtClean="0"/>
              <a:t>Determine median draft number for each month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748285"/>
            <a:ext cx="4724400" cy="314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7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dirty="0" smtClean="0"/>
              <a:t>Determine median draft number for each month.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Do you see </a:t>
            </a:r>
            <a:r>
              <a:rPr lang="en-US" dirty="0" smtClean="0"/>
              <a:t>any tendency in this graph?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133600"/>
            <a:ext cx="5029200" cy="327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1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Variability, and distributional thinking, are fundamental.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8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Readability of cancer pamphlets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Determine median for each distribution.</a:t>
            </a:r>
          </a:p>
          <a:p>
            <a:r>
              <a:rPr lang="en-US" dirty="0" smtClean="0"/>
              <a:t>Do medians reveal that pamphlets are written at appropriate levels to be read by patients?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799" y="2209800"/>
            <a:ext cx="814192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0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Median = 9 for both patients and pamphlets</a:t>
            </a:r>
          </a:p>
          <a:p>
            <a:pPr lvl="1"/>
            <a:r>
              <a:rPr lang="en-US" dirty="0" smtClean="0"/>
              <a:t>But this is not relevant to the question!</a:t>
            </a:r>
          </a:p>
          <a:p>
            <a:r>
              <a:rPr lang="en-US" dirty="0" smtClean="0"/>
              <a:t>Need to compare </a:t>
            </a:r>
            <a:r>
              <a:rPr lang="en-US" i="1" dirty="0" smtClean="0"/>
              <a:t>distributions</a:t>
            </a:r>
            <a:r>
              <a:rPr lang="en-US" dirty="0" smtClean="0"/>
              <a:t>, not centers</a:t>
            </a:r>
          </a:p>
          <a:p>
            <a:pPr lvl="1"/>
            <a:r>
              <a:rPr lang="en-US" dirty="0" smtClean="0"/>
              <a:t>Many patients (17/63 ≈ 27%) have reading level below that of simplest pamphlet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35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Visual displays of data can be very illuminating.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77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#5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15" y="1905000"/>
            <a:ext cx="6921785" cy="380236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78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Association is not causation; always look for other sources of variability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5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30725"/>
          </a:xfrm>
        </p:spPr>
        <p:txBody>
          <a:bodyPr/>
          <a:lstStyle/>
          <a:p>
            <a:r>
              <a:rPr lang="en-US" dirty="0" smtClean="0"/>
              <a:t>Study: eyesight and bedroom light before age 2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are the variables?  What type?</a:t>
            </a:r>
          </a:p>
          <a:p>
            <a:r>
              <a:rPr lang="en-US" dirty="0" smtClean="0"/>
              <a:t>Describe association revealed by graph</a:t>
            </a:r>
          </a:p>
          <a:p>
            <a:r>
              <a:rPr lang="en-US" dirty="0" smtClean="0"/>
              <a:t>Do data provide evidence that light in bedroom before age 2 causes near-sightedness?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July 27, 2020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2895600" y="1905000"/>
            <a:ext cx="3429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7675"/>
            <a:ext cx="8229600" cy="4530725"/>
          </a:xfrm>
        </p:spPr>
        <p:txBody>
          <a:bodyPr/>
          <a:lstStyle/>
          <a:p>
            <a:r>
              <a:rPr lang="en-US" dirty="0" smtClean="0"/>
              <a:t>Suggest confounding variable and explain how it provides alternative (to cause-and-effect) explanation for association</a:t>
            </a:r>
          </a:p>
          <a:p>
            <a:endParaRPr lang="en-US" dirty="0" smtClean="0"/>
          </a:p>
          <a:p>
            <a:r>
              <a:rPr lang="en-US" dirty="0" smtClean="0"/>
              <a:t>Parents’ eyesight is reasonable suggestion</a:t>
            </a:r>
          </a:p>
          <a:p>
            <a:pPr lvl="1"/>
            <a:r>
              <a:rPr lang="en-US" dirty="0" smtClean="0"/>
              <a:t>Near-sighted parents tend to have near-sighted children</a:t>
            </a:r>
          </a:p>
          <a:p>
            <a:pPr lvl="1"/>
            <a:r>
              <a:rPr lang="en-US" dirty="0" smtClean="0"/>
              <a:t>Near-sighted parents may tend to use more light in child’s bedroom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01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Randomized experiments, featuring random assignment to groups, allow for cause-and-effect conclusions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9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activity</a:t>
            </a:r>
          </a:p>
          <a:p>
            <a:r>
              <a:rPr lang="en-US" dirty="0" smtClean="0"/>
              <a:t>Group A</a:t>
            </a:r>
          </a:p>
          <a:p>
            <a:pPr lvl="1"/>
            <a:r>
              <a:rPr lang="en-US" dirty="0" smtClean="0"/>
              <a:t>Was Nelson Mandela younger or older than age 16 when he died?</a:t>
            </a:r>
          </a:p>
          <a:p>
            <a:pPr lvl="1"/>
            <a:r>
              <a:rPr lang="en-US" dirty="0" smtClean="0"/>
              <a:t>Make a guess for Nelson Mandela’s age at death</a:t>
            </a:r>
          </a:p>
          <a:p>
            <a:r>
              <a:rPr lang="en-US" dirty="0" smtClean="0"/>
              <a:t>Group B</a:t>
            </a:r>
          </a:p>
          <a:p>
            <a:pPr lvl="1"/>
            <a:r>
              <a:rPr lang="en-US" dirty="0" smtClean="0"/>
              <a:t>Was </a:t>
            </a:r>
            <a:r>
              <a:rPr lang="en-US" dirty="0"/>
              <a:t>Nelson Mandela younger or older than age </a:t>
            </a:r>
            <a:r>
              <a:rPr lang="en-US" dirty="0" smtClean="0"/>
              <a:t>160 </a:t>
            </a:r>
            <a:r>
              <a:rPr lang="en-US" dirty="0"/>
              <a:t>when he died?</a:t>
            </a:r>
          </a:p>
          <a:p>
            <a:pPr lvl="1"/>
            <a:r>
              <a:rPr lang="en-US" dirty="0"/>
              <a:t>Make a guess for Nelson Mandela’s age at death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4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Is this an observational study or a randomized experiment?</a:t>
            </a:r>
          </a:p>
          <a:p>
            <a:r>
              <a:rPr lang="en-US" dirty="0" smtClean="0"/>
              <a:t>Does this study make use of random sampling, random assignment, both, or neither?</a:t>
            </a:r>
          </a:p>
          <a:p>
            <a:r>
              <a:rPr lang="en-US" dirty="0" smtClean="0"/>
              <a:t>What </a:t>
            </a:r>
            <a:r>
              <a:rPr lang="en-US" dirty="0"/>
              <a:t>i</a:t>
            </a:r>
            <a:r>
              <a:rPr lang="en-US" dirty="0" smtClean="0"/>
              <a:t>s the purpose of randomness?</a:t>
            </a:r>
          </a:p>
          <a:p>
            <a:r>
              <a:rPr lang="en-US" dirty="0" smtClean="0"/>
              <a:t>If we find a significant difference in two groups,</a:t>
            </a:r>
          </a:p>
          <a:p>
            <a:pPr lvl="1"/>
            <a:r>
              <a:rPr lang="en-US" dirty="0" smtClean="0"/>
              <a:t>Can we draw cause-effect conclusion?</a:t>
            </a:r>
          </a:p>
          <a:p>
            <a:pPr lvl="1"/>
            <a:r>
              <a:rPr lang="en-US" dirty="0" smtClean="0"/>
              <a:t>Can we generalize to all students?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class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2514600"/>
            <a:ext cx="7504157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" y="4648200"/>
            <a:ext cx="79724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Random </a:t>
            </a:r>
            <a:r>
              <a:rPr lang="en-US" sz="4800" dirty="0"/>
              <a:t>sampling allows for generalizing </a:t>
            </a:r>
            <a:r>
              <a:rPr lang="en-US" sz="4800" dirty="0" smtClean="0"/>
              <a:t>conclusions but can be </a:t>
            </a:r>
            <a:r>
              <a:rPr lang="en-US" sz="4800" dirty="0"/>
              <a:t>very hard to achieve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27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4530725"/>
          </a:xfrm>
        </p:spPr>
        <p:txBody>
          <a:bodyPr/>
          <a:lstStyle/>
          <a:p>
            <a:r>
              <a:rPr lang="en-US" dirty="0" smtClean="0"/>
              <a:t>Will this result in random sample of students?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nterview </a:t>
            </a:r>
            <a:r>
              <a:rPr lang="en-US" dirty="0"/>
              <a:t>students that you approach in </a:t>
            </a:r>
            <a:r>
              <a:rPr lang="en-US" dirty="0" smtClean="0"/>
              <a:t>library</a:t>
            </a:r>
            <a:endParaRPr lang="en-US" dirty="0"/>
          </a:p>
          <a:p>
            <a:pPr lvl="1"/>
            <a:r>
              <a:rPr lang="en-US" dirty="0" smtClean="0"/>
              <a:t>Send email message to randomly selected addresses</a:t>
            </a:r>
          </a:p>
          <a:p>
            <a:endParaRPr lang="en-US" dirty="0" smtClean="0"/>
          </a:p>
          <a:p>
            <a:r>
              <a:rPr lang="en-US" dirty="0" smtClean="0"/>
              <a:t>Use class as sample of students from school</a:t>
            </a:r>
          </a:p>
          <a:p>
            <a:pPr lvl="1"/>
            <a:r>
              <a:rPr lang="en-US" dirty="0" smtClean="0"/>
              <a:t>Variable for which this is very biased method?</a:t>
            </a:r>
          </a:p>
          <a:p>
            <a:pPr lvl="1"/>
            <a:r>
              <a:rPr lang="en-US" dirty="0" smtClean="0"/>
              <a:t>Variable for which generalizing is probably okay?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57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Random sampling and random assignment are different tools with different purposes</a:t>
            </a:r>
          </a:p>
          <a:p>
            <a:r>
              <a:rPr lang="en-US" sz="3200" dirty="0" smtClean="0"/>
              <a:t>Random sampling</a:t>
            </a:r>
          </a:p>
          <a:p>
            <a:pPr lvl="1"/>
            <a:r>
              <a:rPr lang="en-US" sz="2800" dirty="0" smtClean="0"/>
              <a:t>Goal: Select representative sample</a:t>
            </a:r>
          </a:p>
          <a:p>
            <a:pPr lvl="1"/>
            <a:r>
              <a:rPr lang="en-US" sz="2800" dirty="0" smtClean="0"/>
              <a:t>Benefit: Generalize results</a:t>
            </a:r>
          </a:p>
          <a:p>
            <a:r>
              <a:rPr lang="en-US" sz="3200" dirty="0" smtClean="0"/>
              <a:t>Random assignment</a:t>
            </a:r>
          </a:p>
          <a:p>
            <a:pPr lvl="1"/>
            <a:r>
              <a:rPr lang="en-US" sz="2800" dirty="0" smtClean="0"/>
              <a:t>Goal: Produce similar groups</a:t>
            </a:r>
          </a:p>
          <a:p>
            <a:pPr lvl="1"/>
            <a:r>
              <a:rPr lang="en-US" sz="2800" dirty="0" smtClean="0"/>
              <a:t>Benefit: Draw cause-effect conclusions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3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 smtClean="0"/>
              <a:t>Analyzing </a:t>
            </a:r>
            <a:r>
              <a:rPr lang="en-US" sz="4800" dirty="0"/>
              <a:t>random phenomena requires studying long-run behavior.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99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530725"/>
          </a:xfrm>
        </p:spPr>
        <p:txBody>
          <a:bodyPr/>
          <a:lstStyle/>
          <a:p>
            <a:r>
              <a:rPr lang="en-US" dirty="0" smtClean="0"/>
              <a:t>“What would happen if you were to repeat this process forever and ever …” leads to</a:t>
            </a:r>
          </a:p>
          <a:p>
            <a:pPr lvl="1"/>
            <a:r>
              <a:rPr lang="en-US" dirty="0" smtClean="0"/>
              <a:t>Foundational topics in probability and statistics</a:t>
            </a:r>
          </a:p>
          <a:p>
            <a:pPr lvl="1"/>
            <a:r>
              <a:rPr lang="en-US" dirty="0" smtClean="0"/>
              <a:t>Lots of fun explorations to pursue</a:t>
            </a:r>
            <a:endParaRPr lang="en-US" dirty="0"/>
          </a:p>
          <a:p>
            <a:pPr lvl="1"/>
            <a:r>
              <a:rPr lang="en-US" dirty="0" smtClean="0"/>
              <a:t>Very challenging concepts to understand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7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530725"/>
          </a:xfrm>
        </p:spPr>
        <p:txBody>
          <a:bodyPr/>
          <a:lstStyle/>
          <a:p>
            <a:r>
              <a:rPr lang="en-US" dirty="0" smtClean="0"/>
              <a:t>Nate Silver: 28-29% chance for Trump in 2016</a:t>
            </a:r>
          </a:p>
          <a:p>
            <a:pPr lvl="1"/>
            <a:r>
              <a:rPr lang="en-US" dirty="0" smtClean="0"/>
              <a:t>Many people believe that Silver was very wrong because outcome felt so incredible to them</a:t>
            </a:r>
          </a:p>
          <a:p>
            <a:pPr lvl="1"/>
            <a:r>
              <a:rPr lang="en-US" dirty="0" smtClean="0"/>
              <a:t>Would obtaining HH in two coin tosses be incredible?</a:t>
            </a:r>
          </a:p>
          <a:p>
            <a:pPr lvl="1"/>
            <a:endParaRPr lang="en-US" dirty="0"/>
          </a:p>
          <a:p>
            <a:r>
              <a:rPr lang="en-US" dirty="0" smtClean="0"/>
              <a:t>Randomness is hard</a:t>
            </a:r>
          </a:p>
          <a:p>
            <a:pPr lvl="1"/>
            <a:r>
              <a:rPr lang="en-US" dirty="0" smtClean="0"/>
              <a:t>Let’s embrace/practice humility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68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babies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826353" y="2088832"/>
            <a:ext cx="5943600" cy="165925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32313"/>
            <a:ext cx="1892300" cy="126365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53" y="3865562"/>
            <a:ext cx="2540000" cy="224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6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rendezvous</a:t>
            </a:r>
          </a:p>
          <a:p>
            <a:r>
              <a:rPr lang="en-US" dirty="0" smtClean="0"/>
              <a:t>Two busy people agree to wait 15 minutes for the other to arrive at a restaurant</a:t>
            </a:r>
          </a:p>
          <a:p>
            <a:r>
              <a:rPr lang="en-US" dirty="0" smtClean="0"/>
              <a:t>What is the probability that they meet?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4114800"/>
            <a:ext cx="2197213" cy="189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4073525"/>
            <a:ext cx="2311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530725"/>
          </a:xfrm>
        </p:spPr>
        <p:txBody>
          <a:bodyPr/>
          <a:lstStyle/>
          <a:p>
            <a:r>
              <a:rPr lang="en-US" strike="sngStrike" dirty="0" smtClean="0"/>
              <a:t>Expected value</a:t>
            </a:r>
          </a:p>
          <a:p>
            <a:r>
              <a:rPr lang="en-US" dirty="0" smtClean="0"/>
              <a:t>Long-run average</a:t>
            </a:r>
          </a:p>
          <a:p>
            <a:r>
              <a:rPr lang="en-US" dirty="0" smtClean="0"/>
              <a:t>Expected number of matches = 1</a:t>
            </a:r>
          </a:p>
          <a:p>
            <a:r>
              <a:rPr lang="en-US" dirty="0" err="1" smtClean="0"/>
              <a:t>Pr</a:t>
            </a:r>
            <a:r>
              <a:rPr lang="en-US" dirty="0" smtClean="0"/>
              <a:t>(1 match) = 8/24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4400" y="1981200"/>
            <a:ext cx="3196963" cy="253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4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Sampling distributions lay the foundation for statistical inference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57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0725"/>
          </a:xfrm>
        </p:spPr>
        <p:txBody>
          <a:bodyPr/>
          <a:lstStyle/>
          <a:p>
            <a:r>
              <a:rPr lang="en-US" dirty="0" smtClean="0"/>
              <a:t>Most challenging topic for introductory students?  </a:t>
            </a:r>
          </a:p>
          <a:p>
            <a:pPr lvl="1"/>
            <a:r>
              <a:rPr lang="en-US" i="1" dirty="0" smtClean="0"/>
              <a:t>How </a:t>
            </a:r>
            <a:r>
              <a:rPr lang="en-US" i="1" dirty="0"/>
              <a:t>the value of a sample statistic varies from sample to sample, if we were to repeatedly take random samples from a </a:t>
            </a:r>
            <a:r>
              <a:rPr lang="en-US" i="1" dirty="0" smtClean="0"/>
              <a:t>population</a:t>
            </a:r>
            <a:endParaRPr lang="en-US" dirty="0"/>
          </a:p>
          <a:p>
            <a:pPr lvl="1"/>
            <a:r>
              <a:rPr lang="en-US" dirty="0" smtClean="0"/>
              <a:t>I could have said: </a:t>
            </a:r>
            <a:r>
              <a:rPr lang="en-US" i="1" dirty="0" smtClean="0"/>
              <a:t>sampling distributions</a:t>
            </a:r>
          </a:p>
          <a:p>
            <a:pPr lvl="2"/>
            <a:r>
              <a:rPr lang="en-US" dirty="0" smtClean="0"/>
              <a:t>Shorthand is useful for those in the know, not for beginners</a:t>
            </a:r>
          </a:p>
          <a:p>
            <a:pPr lvl="1"/>
            <a:r>
              <a:rPr lang="en-US" dirty="0" smtClean="0"/>
              <a:t>I could have added: </a:t>
            </a:r>
            <a:r>
              <a:rPr lang="en-US" i="1" dirty="0" smtClean="0"/>
              <a:t>randomization distributions</a:t>
            </a:r>
          </a:p>
          <a:p>
            <a:pPr lvl="2"/>
            <a:r>
              <a:rPr lang="en-US" i="1" dirty="0"/>
              <a:t>How the value of a </a:t>
            </a:r>
            <a:r>
              <a:rPr lang="en-US" i="1" dirty="0" smtClean="0"/>
              <a:t>statistic </a:t>
            </a:r>
            <a:r>
              <a:rPr lang="en-US" i="1" dirty="0"/>
              <a:t>varies from </a:t>
            </a:r>
            <a:r>
              <a:rPr lang="en-US" i="1" dirty="0" smtClean="0"/>
              <a:t>randomization </a:t>
            </a:r>
            <a:r>
              <a:rPr lang="en-US" i="1"/>
              <a:t>to </a:t>
            </a:r>
            <a:r>
              <a:rPr lang="en-US" i="1" smtClean="0"/>
              <a:t>randomization</a:t>
            </a:r>
            <a:r>
              <a:rPr lang="en-US" i="1" dirty="0" smtClean="0"/>
              <a:t>, </a:t>
            </a:r>
            <a:r>
              <a:rPr lang="en-US" i="1" dirty="0"/>
              <a:t>if we were to repeatedly </a:t>
            </a:r>
            <a:r>
              <a:rPr lang="en-US" i="1" dirty="0" smtClean="0"/>
              <a:t>assign subjects randomly to groups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36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distributions to keep track of:</a:t>
            </a:r>
          </a:p>
          <a:p>
            <a:pPr lvl="1"/>
            <a:r>
              <a:rPr lang="en-US" dirty="0" smtClean="0"/>
              <a:t>Distribution of data values in </a:t>
            </a:r>
            <a:r>
              <a:rPr lang="en-US" i="1" dirty="0" smtClean="0"/>
              <a:t>population</a:t>
            </a:r>
            <a:endParaRPr lang="en-US" dirty="0" smtClean="0"/>
          </a:p>
          <a:p>
            <a:pPr lvl="1"/>
            <a:r>
              <a:rPr lang="en-US" dirty="0"/>
              <a:t>Distribution of data values in </a:t>
            </a:r>
            <a:r>
              <a:rPr lang="en-US" i="1" dirty="0" smtClean="0"/>
              <a:t>sample</a:t>
            </a:r>
            <a:endParaRPr lang="en-US" dirty="0" smtClean="0"/>
          </a:p>
          <a:p>
            <a:pPr lvl="1"/>
            <a:r>
              <a:rPr lang="en-US" dirty="0" smtClean="0"/>
              <a:t>Distribution of </a:t>
            </a:r>
            <a:r>
              <a:rPr lang="en-US" i="1" dirty="0" smtClean="0"/>
              <a:t>sample statistic </a:t>
            </a:r>
            <a:r>
              <a:rPr lang="en-US" dirty="0" smtClean="0"/>
              <a:t>values across many samples</a:t>
            </a:r>
          </a:p>
          <a:p>
            <a:pPr lvl="2"/>
            <a:r>
              <a:rPr lang="en-US" dirty="0" smtClean="0"/>
              <a:t>Observational units have changed: samples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599" y="4495800"/>
            <a:ext cx="721628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70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Confidence </a:t>
            </a:r>
            <a:r>
              <a:rPr lang="en-US" sz="4800" dirty="0"/>
              <a:t>intervals estimate </a:t>
            </a:r>
            <a:r>
              <a:rPr lang="en-US" sz="4800" dirty="0" smtClean="0"/>
              <a:t>parameter with </a:t>
            </a:r>
            <a:r>
              <a:rPr lang="en-US" sz="4800" dirty="0"/>
              <a:t>margin-of-error.</a:t>
            </a:r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27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sample of 50 movies in “thriller” category from IMDb database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08274"/>
            <a:ext cx="6705600" cy="31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4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3200" dirty="0" smtClean="0"/>
              <a:t>Determine a 95% confidence interval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What percentage of movies fall within CI?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Should this to be close to 95%?  Explain.</a:t>
            </a:r>
          </a:p>
          <a:p>
            <a:pPr marL="0" indent="0">
              <a:buNone/>
            </a:pPr>
            <a:endParaRPr lang="en-US" sz="3200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67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sz="2800" dirty="0"/>
              <a:t>95% </a:t>
            </a:r>
            <a:r>
              <a:rPr lang="en-US" sz="2800" dirty="0" smtClean="0"/>
              <a:t>CI: </a:t>
            </a:r>
            <a:r>
              <a:rPr lang="en-US" sz="2800" dirty="0"/>
              <a:t>(94.5 </a:t>
            </a:r>
            <a:r>
              <a:rPr lang="en-US" sz="2800" dirty="0">
                <a:sym typeface="Wingdings" panose="05000000000000000000" pitchFamily="2" charset="2"/>
              </a:rPr>
              <a:t> 108.9) minutes</a:t>
            </a:r>
          </a:p>
          <a:p>
            <a:r>
              <a:rPr lang="en-US" dirty="0" smtClean="0"/>
              <a:t>7 of 50 movies (14%) fall within this interval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CI estimates </a:t>
            </a:r>
            <a:r>
              <a:rPr lang="en-US" dirty="0" err="1" smtClean="0"/>
              <a:t>popn</a:t>
            </a:r>
            <a:r>
              <a:rPr lang="en-US" dirty="0" smtClean="0"/>
              <a:t> </a:t>
            </a:r>
            <a:r>
              <a:rPr lang="en-US" i="1" dirty="0" smtClean="0"/>
              <a:t>mean</a:t>
            </a:r>
            <a:r>
              <a:rPr lang="en-US" dirty="0" smtClean="0"/>
              <a:t>, not individual values</a:t>
            </a:r>
          </a:p>
          <a:p>
            <a:pPr lvl="1"/>
            <a:r>
              <a:rPr lang="en-US" dirty="0" smtClean="0"/>
              <a:t>Parameter is challenging for students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667000"/>
            <a:ext cx="5867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0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i="1" dirty="0"/>
              <a:t>P</a:t>
            </a:r>
            <a:r>
              <a:rPr lang="en-US" sz="4800" dirty="0"/>
              <a:t>-values indicate how surprising the sample result would be if a hypothesized model were true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25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Facial prototyping: Do people tend to associate names with faces?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Who is on the left: Bob or Tim?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2667000"/>
            <a:ext cx="523191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31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229600" cy="4530725"/>
          </a:xfrm>
        </p:spPr>
        <p:txBody>
          <a:bodyPr/>
          <a:lstStyle/>
          <a:p>
            <a:r>
              <a:rPr lang="en-US" dirty="0" smtClean="0"/>
              <a:t>36 of 46 students put Tim on the left</a:t>
            </a:r>
          </a:p>
          <a:p>
            <a:pPr lvl="1"/>
            <a:r>
              <a:rPr lang="en-US" dirty="0" smtClean="0"/>
              <a:t>What are two possible explanations for our observed sample result?</a:t>
            </a:r>
          </a:p>
          <a:p>
            <a:pPr lvl="1"/>
            <a:r>
              <a:rPr lang="en-US" dirty="0" smtClean="0"/>
              <a:t>Which explanation can we investigate/model?  How?  </a:t>
            </a:r>
          </a:p>
          <a:p>
            <a:pPr lvl="1"/>
            <a:r>
              <a:rPr lang="en-US" dirty="0" smtClean="0"/>
              <a:t>How often would such an extreme sample result occur by chance alone (if there were no facial prototyping)?</a:t>
            </a:r>
          </a:p>
          <a:p>
            <a:pPr lvl="1"/>
            <a:r>
              <a:rPr lang="en-US" dirty="0" smtClean="0"/>
              <a:t>Flip coins to investigate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7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458200" cy="4530725"/>
          </a:xfrm>
        </p:spPr>
        <p:txBody>
          <a:bodyPr/>
          <a:lstStyle/>
          <a:p>
            <a:r>
              <a:rPr lang="en-US" dirty="0" smtClean="0"/>
              <a:t>Facial prototyping: 10,000 simulated samples of 46 students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Very strong evidence that people have a genuine tendency to put Tim on left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954794"/>
            <a:ext cx="4191000" cy="3303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91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dirty="0" smtClean="0"/>
              <a:t>Anchoring effect: Mandela’s age</a:t>
            </a:r>
          </a:p>
          <a:p>
            <a:r>
              <a:rPr lang="en-US" dirty="0" smtClean="0"/>
              <a:t>Conduct simulation analysis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Do the data provide strong evidence that the anchor number </a:t>
            </a:r>
            <a:r>
              <a:rPr lang="en-US" i="1" dirty="0"/>
              <a:t>affects</a:t>
            </a:r>
            <a:r>
              <a:rPr lang="en-US" dirty="0"/>
              <a:t> people’s responses?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590800"/>
            <a:ext cx="3162300" cy="2571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675" y="2667000"/>
            <a:ext cx="298132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 smtClean="0"/>
              <a:t>Statistical </a:t>
            </a:r>
            <a:r>
              <a:rPr lang="en-US" sz="4800" dirty="0"/>
              <a:t>inference does not reveal, or account for, everything of interest.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3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an alien lands on earth and sets out to estimate the proportion of human beings who are female</a:t>
            </a:r>
          </a:p>
          <a:p>
            <a:r>
              <a:rPr lang="en-US" dirty="0" smtClean="0"/>
              <a:t>The alien took a good statistics course on its home planet and knows to take a sample, produce a confidence interval</a:t>
            </a:r>
          </a:p>
          <a:p>
            <a:r>
              <a:rPr lang="en-US" dirty="0" smtClean="0"/>
              <a:t>Sample: the 2020 U.S. Senate, which has 26 women (the most ever!) and 74 men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25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</p:spPr>
            <p:txBody>
              <a:bodyPr/>
              <a:lstStyle/>
              <a:p>
                <a:r>
                  <a:rPr lang="en-US" dirty="0" smtClean="0"/>
                  <a:t>Calculate the alien’s 95% CI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±1.96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.26×.74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 smtClean="0"/>
                  <a:t>, which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.086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Interpret the CI for the alien</a:t>
                </a:r>
              </a:p>
              <a:p>
                <a:pPr lvl="1"/>
                <a:r>
                  <a:rPr lang="en-US" dirty="0" smtClean="0"/>
                  <a:t>The alien is 95% confident that between 17.4% and 34.6% of all humans are female.</a:t>
                </a:r>
              </a:p>
              <a:p>
                <a:r>
                  <a:rPr lang="en-US" dirty="0" smtClean="0"/>
                  <a:t>Is this interval consistent with your experience as a long-time resident of this planet?</a:t>
                </a:r>
              </a:p>
              <a:p>
                <a:pPr lvl="1"/>
                <a:r>
                  <a:rPr lang="en-US" dirty="0" smtClean="0"/>
                  <a:t>Duh!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  <a:blipFill>
                <a:blip r:embed="rId2"/>
                <a:stretch>
                  <a:fillRect l="-571" t="-1750" r="-714" b="-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96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dirty="0" smtClean="0"/>
              <a:t>Is the problem that 5% of all 95% CIs fail to capture actual value of population parameter?</a:t>
            </a:r>
          </a:p>
          <a:p>
            <a:pPr lvl="1"/>
            <a:r>
              <a:rPr lang="en-US" dirty="0" smtClean="0"/>
              <a:t>No!  </a:t>
            </a:r>
          </a:p>
          <a:p>
            <a:r>
              <a:rPr lang="en-US" dirty="0" smtClean="0"/>
              <a:t>Then what went wrong???</a:t>
            </a:r>
          </a:p>
          <a:p>
            <a:pPr lvl="1"/>
            <a:r>
              <a:rPr lang="en-US" dirty="0" smtClean="0"/>
              <a:t>Biased sampling method!</a:t>
            </a:r>
            <a:endParaRPr lang="en-US" dirty="0"/>
          </a:p>
          <a:p>
            <a:r>
              <a:rPr lang="en-US" dirty="0" smtClean="0"/>
              <a:t>If the alien was only interested in estimating the proportion of 2020 U.S. Senators who are female, would this 95% CI make sense?</a:t>
            </a:r>
          </a:p>
          <a:p>
            <a:pPr lvl="1"/>
            <a:r>
              <a:rPr lang="en-US" dirty="0" smtClean="0"/>
              <a:t>No, exactly 26% of senators in 2020 are female!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52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 smtClean="0"/>
              <a:t>My teaching philosophy:</a:t>
            </a:r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Ask good questions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21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5275"/>
            <a:ext cx="8610600" cy="4530725"/>
          </a:xfrm>
        </p:spPr>
        <p:txBody>
          <a:bodyPr/>
          <a:lstStyle/>
          <a:p>
            <a:r>
              <a:rPr lang="en-US" sz="3600" dirty="0" smtClean="0"/>
              <a:t>Everything presented here can be found in my weekly blog posts</a:t>
            </a:r>
          </a:p>
          <a:p>
            <a:pPr marL="0" indent="0" algn="ctr">
              <a:buNone/>
            </a:pPr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askgoodquestions.blog</a:t>
            </a:r>
            <a:endParaRPr lang="en-US" sz="3600" dirty="0" smtClean="0"/>
          </a:p>
          <a:p>
            <a:pPr lvl="1"/>
            <a:r>
              <a:rPr lang="en-US" sz="3200" dirty="0"/>
              <a:t>I</a:t>
            </a:r>
            <a:r>
              <a:rPr lang="en-US" sz="3200" dirty="0" smtClean="0"/>
              <a:t>deas, examples, activities, assessments, advice for teaching introductory statistics</a:t>
            </a:r>
          </a:p>
          <a:p>
            <a:pPr lvl="1"/>
            <a:r>
              <a:rPr lang="en-US" sz="3200" dirty="0" smtClean="0"/>
              <a:t>Aim to be practical, thought-provoking, fun</a:t>
            </a:r>
          </a:p>
          <a:p>
            <a:pPr lvl="1"/>
            <a:r>
              <a:rPr lang="en-US" sz="3200" dirty="0" smtClean="0"/>
              <a:t>52 posts from July 2019 – June 2020</a:t>
            </a:r>
          </a:p>
          <a:p>
            <a:pPr lvl="2"/>
            <a:r>
              <a:rPr lang="en-US" sz="2800" dirty="0" smtClean="0"/>
              <a:t>More than 123,000 words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July 27, 2020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https://askgoodquestions.blog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743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(Question 1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I sometimes joke that when I moved from Pennsylvania to California, the average IQ dropped in both states!</a:t>
            </a:r>
          </a:p>
          <a:p>
            <a:r>
              <a:rPr lang="en-US" dirty="0" smtClean="0"/>
              <a:t>Is this possible (in principle, anyway)?</a:t>
            </a:r>
          </a:p>
          <a:p>
            <a:r>
              <a:rPr lang="en-US" dirty="0"/>
              <a:t>W</a:t>
            </a:r>
            <a:r>
              <a:rPr lang="en-US" dirty="0" smtClean="0"/>
              <a:t>hat would have to be true for this to occur?</a:t>
            </a:r>
          </a:p>
          <a:p>
            <a:endParaRPr lang="en-US" dirty="0"/>
          </a:p>
          <a:p>
            <a:r>
              <a:rPr lang="en-US" dirty="0" smtClean="0"/>
              <a:t>Yes, if (</a:t>
            </a:r>
            <a:r>
              <a:rPr lang="en-US" dirty="0" err="1" smtClean="0"/>
              <a:t>avg</a:t>
            </a:r>
            <a:r>
              <a:rPr lang="en-US" dirty="0" smtClean="0"/>
              <a:t> IQ in PA) &lt; my IQ &lt; (</a:t>
            </a:r>
            <a:r>
              <a:rPr lang="en-US" dirty="0" err="1" smtClean="0"/>
              <a:t>avg</a:t>
            </a:r>
            <a:r>
              <a:rPr lang="en-US" dirty="0" smtClean="0"/>
              <a:t> IQ in CA)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51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(Question </a:t>
            </a:r>
            <a:r>
              <a:rPr lang="en-US" dirty="0" smtClean="0"/>
              <a:t>2 </a:t>
            </a:r>
            <a:r>
              <a:rPr lang="en-US" dirty="0"/>
              <a:t>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Exam scores have mean 70, SD 8</a:t>
            </a:r>
          </a:p>
          <a:p>
            <a:pPr lvl="1"/>
            <a:r>
              <a:rPr lang="en-US" sz="2800" dirty="0"/>
              <a:t>Arturo’s score is 75</a:t>
            </a:r>
          </a:p>
          <a:p>
            <a:pPr lvl="1"/>
            <a:r>
              <a:rPr lang="en-US" sz="2800" dirty="0"/>
              <a:t>Bella’s score is 1.5 SDs above </a:t>
            </a:r>
            <a:r>
              <a:rPr lang="en-US" sz="2800" dirty="0" smtClean="0"/>
              <a:t>Arturo’s</a:t>
            </a:r>
            <a:endParaRPr lang="en-US" sz="2800" dirty="0"/>
          </a:p>
          <a:p>
            <a:r>
              <a:rPr lang="en-US" sz="3200" dirty="0"/>
              <a:t>What is Bella’s score on the exam?  </a:t>
            </a:r>
          </a:p>
          <a:p>
            <a:pPr lvl="1"/>
            <a:r>
              <a:rPr lang="en-US" sz="2800" dirty="0"/>
              <a:t>Concept: Measuring distance as number of SDs away from </a:t>
            </a:r>
            <a:r>
              <a:rPr lang="en-US" sz="2800" i="1" dirty="0"/>
              <a:t>something</a:t>
            </a:r>
          </a:p>
          <a:p>
            <a:pPr lvl="1"/>
            <a:r>
              <a:rPr lang="en-US" sz="2800" dirty="0"/>
              <a:t>Not necessarily away from </a:t>
            </a:r>
            <a:r>
              <a:rPr lang="en-US" sz="2800" i="1" dirty="0"/>
              <a:t>mean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6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(Question </a:t>
            </a:r>
            <a:r>
              <a:rPr lang="en-US" dirty="0" smtClean="0"/>
              <a:t>3 </a:t>
            </a:r>
            <a:r>
              <a:rPr lang="en-US" dirty="0"/>
              <a:t>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r>
              <a:rPr lang="en-US" sz="3200" dirty="0"/>
              <a:t>Suppose that every student in our class </a:t>
            </a:r>
            <a:r>
              <a:rPr lang="en-US" sz="3200" dirty="0" smtClean="0"/>
              <a:t>scores </a:t>
            </a:r>
            <a:r>
              <a:rPr lang="en-US" sz="3200" dirty="0"/>
              <a:t>5 points lower on the second exam than on the first exam.</a:t>
            </a:r>
          </a:p>
          <a:p>
            <a:r>
              <a:rPr lang="en-US" sz="3200" dirty="0"/>
              <a:t>What would be the value of the correlation coefficient between (exam1 score) and (exam2 score)?</a:t>
            </a:r>
          </a:p>
          <a:p>
            <a:pPr lvl="1"/>
            <a:r>
              <a:rPr lang="en-US" sz="2800" dirty="0"/>
              <a:t>Options: -5, -1, -0.5, 0, 0.5, 1, </a:t>
            </a:r>
            <a:r>
              <a:rPr lang="en-US" sz="2800" dirty="0" smtClean="0"/>
              <a:t>5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Correct</a:t>
            </a:r>
            <a:r>
              <a:rPr lang="en-US" sz="2800" dirty="0" smtClean="0"/>
              <a:t>: 1, common: -1, most discouraging: 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78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(Question </a:t>
            </a:r>
            <a:r>
              <a:rPr lang="en-US" dirty="0" smtClean="0"/>
              <a:t>4 </a:t>
            </a:r>
            <a:r>
              <a:rPr lang="en-US" dirty="0"/>
              <a:t>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3200" dirty="0"/>
              <a:t>2018 General Social Survey</a:t>
            </a:r>
          </a:p>
          <a:p>
            <a:pPr lvl="1"/>
            <a:r>
              <a:rPr lang="en-US" sz="2800" dirty="0"/>
              <a:t>47% had a pet dog</a:t>
            </a:r>
          </a:p>
          <a:p>
            <a:pPr lvl="1"/>
            <a:r>
              <a:rPr lang="en-US" sz="2800" dirty="0"/>
              <a:t>25% had a pet cat</a:t>
            </a:r>
          </a:p>
          <a:p>
            <a:r>
              <a:rPr lang="en-US" sz="3200" dirty="0"/>
              <a:t>Does it follow that 72% (which is 47% + 25%) had a pet dog </a:t>
            </a:r>
            <a:r>
              <a:rPr lang="en-US" sz="3200" i="1" dirty="0"/>
              <a:t>or</a:t>
            </a:r>
            <a:r>
              <a:rPr lang="en-US" sz="3200" dirty="0"/>
              <a:t> a pet cat?</a:t>
            </a:r>
          </a:p>
          <a:p>
            <a:pPr lvl="1"/>
            <a:r>
              <a:rPr lang="en-US" sz="2800" dirty="0" smtClean="0"/>
              <a:t>Under what circumstance would this be true</a:t>
            </a:r>
            <a:r>
              <a:rPr lang="en-US" sz="2800" dirty="0" smtClean="0"/>
              <a:t>?</a:t>
            </a:r>
          </a:p>
          <a:p>
            <a:pPr lvl="1"/>
            <a:endParaRPr lang="en-US" sz="2800" dirty="0"/>
          </a:p>
          <a:p>
            <a:r>
              <a:rPr lang="en-US" sz="3200" dirty="0" smtClean="0"/>
              <a:t>Only true if </a:t>
            </a:r>
            <a:r>
              <a:rPr lang="en-US" sz="3200" i="1" dirty="0" smtClean="0"/>
              <a:t>no</a:t>
            </a:r>
            <a:r>
              <a:rPr lang="en-US" sz="3200" dirty="0" smtClean="0"/>
              <a:t> </a:t>
            </a:r>
            <a:r>
              <a:rPr lang="en-US" sz="3200" dirty="0"/>
              <a:t>households have both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34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(Question </a:t>
            </a:r>
            <a:r>
              <a:rPr lang="en-US" dirty="0" smtClean="0"/>
              <a:t>5 </a:t>
            </a:r>
            <a:r>
              <a:rPr lang="en-US" dirty="0"/>
              <a:t>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mean weight of 10 randomly selected people or the mean weight of 1000 randomly selected cats?  Explain briefly.</a:t>
            </a:r>
          </a:p>
          <a:p>
            <a:pPr marL="514350" indent="-514350">
              <a:buAutoNum type="alphaLcParenR"/>
            </a:pPr>
            <a:r>
              <a:rPr lang="en-US" dirty="0"/>
              <a:t>Which would be larger – the standard deviation of the weights of 1000 randomly selected people or the standard deviation of the weights of 10 randomly selected cats?  Explain briefly.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03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(Question </a:t>
            </a:r>
            <a:r>
              <a:rPr lang="en-US" dirty="0" smtClean="0"/>
              <a:t>5 </a:t>
            </a:r>
            <a:r>
              <a:rPr lang="en-US" dirty="0"/>
              <a:t>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of my students think that larger sample size produces smaller SD</a:t>
            </a:r>
          </a:p>
          <a:p>
            <a:pPr lvl="1"/>
            <a:r>
              <a:rPr lang="en-US" dirty="0"/>
              <a:t>Do not realize that SD </a:t>
            </a:r>
            <a:r>
              <a:rPr lang="en-US" i="1" dirty="0"/>
              <a:t>of the sample mean </a:t>
            </a:r>
            <a:r>
              <a:rPr lang="en-US" dirty="0"/>
              <a:t>(or sample proportion) gets smaller as sample size increases</a:t>
            </a:r>
          </a:p>
          <a:p>
            <a:r>
              <a:rPr lang="en-US" dirty="0"/>
              <a:t>Advice: When you talk about SD, always emphasize SD </a:t>
            </a:r>
            <a:r>
              <a:rPr lang="en-US" i="1" dirty="0"/>
              <a:t>of what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0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93190" cy="4530725"/>
          </a:xfrm>
        </p:spPr>
        <p:txBody>
          <a:bodyPr/>
          <a:lstStyle/>
          <a:p>
            <a:r>
              <a:rPr lang="en-US" dirty="0" smtClean="0"/>
              <a:t>My cats (</a:t>
            </a:r>
            <a:r>
              <a:rPr lang="en-US" dirty="0" err="1" smtClean="0"/>
              <a:t>Eponine</a:t>
            </a:r>
            <a:r>
              <a:rPr lang="en-US" dirty="0" smtClean="0"/>
              <a:t>, </a:t>
            </a:r>
            <a:r>
              <a:rPr lang="en-US" dirty="0" err="1" smtClean="0"/>
              <a:t>Cosette</a:t>
            </a:r>
            <a:r>
              <a:rPr lang="en-US" dirty="0" smtClean="0"/>
              <a:t>, </a:t>
            </a:r>
            <a:r>
              <a:rPr lang="en-US" dirty="0" err="1" smtClean="0"/>
              <a:t>Puti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9" r="16778" b="8192"/>
          <a:stretch/>
        </p:blipFill>
        <p:spPr>
          <a:xfrm>
            <a:off x="4114800" y="3352800"/>
            <a:ext cx="457200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734" r="28333" b="7484"/>
          <a:stretch/>
        </p:blipFill>
        <p:spPr>
          <a:xfrm>
            <a:off x="609600" y="2708421"/>
            <a:ext cx="3102590" cy="3352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3736" r="21667" b="28742"/>
          <a:stretch/>
        </p:blipFill>
        <p:spPr>
          <a:xfrm>
            <a:off x="4545772" y="848226"/>
            <a:ext cx="3886200" cy="235217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8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Thanks very much!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 smtClean="0">
                <a:hlinkClick r:id="rId2"/>
              </a:rPr>
              <a:t>arossman@calpoly.edu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 smtClean="0">
                <a:hlinkClick r:id="rId3"/>
              </a:rPr>
              <a:t>https://askgoodquestions.blog</a:t>
            </a:r>
            <a:r>
              <a:rPr lang="en-US" sz="4800" dirty="0" smtClean="0"/>
              <a:t> 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July 27,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https://askgoodquestions.blog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72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16704</TotalTime>
  <Words>2631</Words>
  <Application>Microsoft Office PowerPoint</Application>
  <PresentationFormat>On-screen Show (4:3)</PresentationFormat>
  <Paragraphs>523</Paragraphs>
  <Slides>62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Cambria Math</vt:lpstr>
      <vt:lpstr>Garamond</vt:lpstr>
      <vt:lpstr>Wingdings</vt:lpstr>
      <vt:lpstr>Edge</vt:lpstr>
      <vt:lpstr>Teaching Introductory Statistics: Top Thirteen Topics </vt:lpstr>
      <vt:lpstr>Disclaimers</vt:lpstr>
      <vt:lpstr>So why should you stay?</vt:lpstr>
      <vt:lpstr>Outline</vt:lpstr>
      <vt:lpstr>Topic #1</vt:lpstr>
      <vt:lpstr>Topic #1</vt:lpstr>
      <vt:lpstr>Topic #1</vt:lpstr>
      <vt:lpstr>Topic #1</vt:lpstr>
      <vt:lpstr>Topic #1</vt:lpstr>
      <vt:lpstr>Topic #2</vt:lpstr>
      <vt:lpstr>Topic #2</vt:lpstr>
      <vt:lpstr>Topic #2</vt:lpstr>
      <vt:lpstr>Topic #3</vt:lpstr>
      <vt:lpstr>Topic #3</vt:lpstr>
      <vt:lpstr>Topic #3</vt:lpstr>
      <vt:lpstr>Topic #4</vt:lpstr>
      <vt:lpstr>Topic #4</vt:lpstr>
      <vt:lpstr>Topic #4</vt:lpstr>
      <vt:lpstr>Topic #5</vt:lpstr>
      <vt:lpstr>Topic #5</vt:lpstr>
      <vt:lpstr>Topic #6</vt:lpstr>
      <vt:lpstr>Topic #6</vt:lpstr>
      <vt:lpstr>Topic #6</vt:lpstr>
      <vt:lpstr>Topic #7</vt:lpstr>
      <vt:lpstr>Topic #7</vt:lpstr>
      <vt:lpstr>Topic #7</vt:lpstr>
      <vt:lpstr>Topic #7</vt:lpstr>
      <vt:lpstr>Topic #8</vt:lpstr>
      <vt:lpstr>Topic #8</vt:lpstr>
      <vt:lpstr>Topic #8</vt:lpstr>
      <vt:lpstr>Topic #9</vt:lpstr>
      <vt:lpstr>Topic #9</vt:lpstr>
      <vt:lpstr>Topic #9</vt:lpstr>
      <vt:lpstr>Topic #9</vt:lpstr>
      <vt:lpstr>Topic #9</vt:lpstr>
      <vt:lpstr>Topic #9</vt:lpstr>
      <vt:lpstr>Topic #10</vt:lpstr>
      <vt:lpstr>Topic #10</vt:lpstr>
      <vt:lpstr>Topic #10</vt:lpstr>
      <vt:lpstr>Topic #11</vt:lpstr>
      <vt:lpstr>Topic #11</vt:lpstr>
      <vt:lpstr>Topic #11</vt:lpstr>
      <vt:lpstr>Topic #11</vt:lpstr>
      <vt:lpstr>Topic #12</vt:lpstr>
      <vt:lpstr>Topic #12</vt:lpstr>
      <vt:lpstr>Topic #12</vt:lpstr>
      <vt:lpstr>Topic #12</vt:lpstr>
      <vt:lpstr>Topic #12</vt:lpstr>
      <vt:lpstr>Topic #13</vt:lpstr>
      <vt:lpstr>Topic #13</vt:lpstr>
      <vt:lpstr>Topic #13</vt:lpstr>
      <vt:lpstr>Topic #13</vt:lpstr>
      <vt:lpstr>Conclusion</vt:lpstr>
      <vt:lpstr>Conclusion</vt:lpstr>
      <vt:lpstr>Conclusion (Question 1 of 5)</vt:lpstr>
      <vt:lpstr>Conclusion (Question 2 of 5)</vt:lpstr>
      <vt:lpstr>Conclusion (Question 3 of 5)</vt:lpstr>
      <vt:lpstr>Conclusion (Question 4 of 5)</vt:lpstr>
      <vt:lpstr>Conclusion (Question 5 of 5)</vt:lpstr>
      <vt:lpstr>Conclusion (Question 5 of 5)</vt:lpstr>
      <vt:lpstr>Conclusion</vt:lpstr>
      <vt:lpstr>Conclusion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GAISE presentation</dc:title>
  <dc:creator>Allan Rossman</dc:creator>
  <cp:lastModifiedBy>Allan Rossman</cp:lastModifiedBy>
  <cp:revision>542</cp:revision>
  <cp:lastPrinted>2020-02-04T22:21:01Z</cp:lastPrinted>
  <dcterms:created xsi:type="dcterms:W3CDTF">2009-03-26T00:55:02Z</dcterms:created>
  <dcterms:modified xsi:type="dcterms:W3CDTF">2020-07-28T01:49:20Z</dcterms:modified>
</cp:coreProperties>
</file>